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 id="2147483790" r:id="rId5"/>
  </p:sldMasterIdLst>
  <p:notesMasterIdLst>
    <p:notesMasterId r:id="rId29"/>
  </p:notesMasterIdLst>
  <p:sldIdLst>
    <p:sldId id="3825" r:id="rId6"/>
    <p:sldId id="3843" r:id="rId7"/>
    <p:sldId id="3836" r:id="rId8"/>
    <p:sldId id="3826" r:id="rId9"/>
    <p:sldId id="3828" r:id="rId10"/>
    <p:sldId id="3886" r:id="rId11"/>
    <p:sldId id="3841" r:id="rId12"/>
    <p:sldId id="3848" r:id="rId13"/>
    <p:sldId id="3842" r:id="rId14"/>
    <p:sldId id="3837" r:id="rId15"/>
    <p:sldId id="3839" r:id="rId16"/>
    <p:sldId id="3887" r:id="rId17"/>
    <p:sldId id="3794" r:id="rId18"/>
    <p:sldId id="3888" r:id="rId19"/>
    <p:sldId id="3889" r:id="rId20"/>
    <p:sldId id="3890" r:id="rId21"/>
    <p:sldId id="3891" r:id="rId22"/>
    <p:sldId id="3846" r:id="rId23"/>
    <p:sldId id="3847" r:id="rId24"/>
    <p:sldId id="3833" r:id="rId25"/>
    <p:sldId id="3884" r:id="rId26"/>
    <p:sldId id="3885" r:id="rId27"/>
    <p:sldId id="3834" r:id="rId2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jezua, Lami" initials="OL" lastIdx="10" clrIdx="0">
    <p:extLst>
      <p:ext uri="{19B8F6BF-5375-455C-9EA6-DF929625EA0E}">
        <p15:presenceInfo xmlns:p15="http://schemas.microsoft.com/office/powerpoint/2012/main" userId="S-1-5-21-314122457-743516510-1361462980-69356" providerId="AD"/>
      </p:ext>
    </p:extLst>
  </p:cmAuthor>
  <p:cmAuthor id="2" name="Lami Aiken" initials="LA" lastIdx="2" clrIdx="1">
    <p:extLst>
      <p:ext uri="{19B8F6BF-5375-455C-9EA6-DF929625EA0E}">
        <p15:presenceInfo xmlns:p15="http://schemas.microsoft.com/office/powerpoint/2012/main" userId="S::lojezua@apsk12.org::7a35a1ed-a1a1-46cc-bd02-03ecdc671c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BF3239-2689-494A-9360-E9EF8E8F180E}" v="25" dt="2024-09-27T16:21:34.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3T09:24:12.565" idx="3">
    <p:pos x="4426" y="45"/>
    <p:text>After reviewing your data (both qualitative and quantitative), identify some strengths and weaknesses as a CIP Team and list them here. From there, please identify an overarching need for each pritority area.</p:text>
    <p:extLst>
      <p:ext uri="{C676402C-5697-4E1C-873F-D02D1690AC5C}">
        <p15:threadingInfo xmlns:p15="http://schemas.microsoft.com/office/powerpoint/2012/main" timeZoneBias="240"/>
      </p:ext>
    </p:extLst>
  </p:cm>
  <p:cm authorId="1" dt="2022-05-03T09:24:56.839" idx="4">
    <p:pos x="4573" y="4603"/>
    <p:text>Click on this jamboard link. Allow 5 min for all members of your team to brainstorm a problem statement for each area: Literacy, Numeracy, and Culture/Climate. Choose ONE Problem Statement for each area (literacy, numeracy, and climate/culture).</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B3066-540F-4606-ADEC-65EB1C3E9627}" type="doc">
      <dgm:prSet loTypeId="urn:microsoft.com/office/officeart/2016/7/layout/BasicLinearProcessNumbered#1" loCatId="process" qsTypeId="urn:microsoft.com/office/officeart/2005/8/quickstyle/simple1" qsCatId="simple" csTypeId="urn:microsoft.com/office/officeart/2005/8/colors/colorful1" csCatId="colorful" phldr="1"/>
      <dgm:spPr/>
      <dgm:t>
        <a:bodyPr/>
        <a:lstStyle/>
        <a:p>
          <a:endParaRPr lang="en-US"/>
        </a:p>
      </dgm:t>
    </dgm:pt>
    <dgm:pt modelId="{198ACE8E-34F4-43E6-BB2E-1809B1CC58DC}">
      <dgm:prSet/>
      <dgm:spPr>
        <a:solidFill>
          <a:schemeClr val="accent1">
            <a:lumMod val="20000"/>
            <a:lumOff val="80000"/>
            <a:alpha val="90000"/>
          </a:schemeClr>
        </a:solidFill>
        <a:ln>
          <a:noFill/>
        </a:ln>
      </dgm:spPr>
      <dgm:t>
        <a:bodyPr/>
        <a:lstStyle/>
        <a:p>
          <a:r>
            <a:rPr lang="en-US" b="1" i="0" u="sng"/>
            <a:t>Fall 2021</a:t>
          </a:r>
        </a:p>
        <a:p>
          <a:r>
            <a:rPr lang="en-US" b="0" i="0" u="none"/>
            <a:t>GO Team Developed 2021-2025 Strategic Plan</a:t>
          </a:r>
          <a:endParaRPr lang="en-US"/>
        </a:p>
      </dgm:t>
    </dgm:pt>
    <dgm:pt modelId="{49F555B2-B165-4CB6-8578-DF4BCD791ABF}" type="parTrans" cxnId="{8327A44B-5326-4A8B-9B23-A3D3C09A16F3}">
      <dgm:prSet/>
      <dgm:spPr/>
      <dgm:t>
        <a:bodyPr/>
        <a:lstStyle/>
        <a:p>
          <a:endParaRPr lang="en-US"/>
        </a:p>
      </dgm:t>
    </dgm:pt>
    <dgm:pt modelId="{C54063C4-24CD-4834-9424-53756AE38C6B}" type="sibTrans" cxnId="{8327A44B-5326-4A8B-9B23-A3D3C09A16F3}">
      <dgm:prSet phldrT="1" phldr="0"/>
      <dgm:spPr>
        <a:solidFill>
          <a:schemeClr val="accent1"/>
        </a:solidFill>
        <a:ln>
          <a:noFill/>
        </a:ln>
      </dgm:spPr>
      <dgm:t>
        <a:bodyPr/>
        <a:lstStyle/>
        <a:p>
          <a:r>
            <a:rPr lang="en-US"/>
            <a:t>1</a:t>
          </a:r>
        </a:p>
      </dgm:t>
    </dgm:pt>
    <dgm:pt modelId="{0F6BA1FB-59E5-4F16-A7B4-1533BB1F09E4}">
      <dgm:prSet/>
      <dgm:spPr>
        <a:solidFill>
          <a:schemeClr val="accent2">
            <a:lumMod val="20000"/>
            <a:lumOff val="80000"/>
            <a:alpha val="90000"/>
          </a:schemeClr>
        </a:solidFill>
        <a:ln>
          <a:noFill/>
        </a:ln>
      </dgm:spPr>
      <dgm:t>
        <a:bodyPr/>
        <a:lstStyle/>
        <a:p>
          <a:r>
            <a:rPr lang="en-US" b="1" i="0" u="sng" dirty="0"/>
            <a:t>Summer 2024</a:t>
          </a:r>
        </a:p>
        <a:p>
          <a:r>
            <a:rPr lang="en-US" dirty="0"/>
            <a:t>School Leadership completed Needs Assessment and defined overarching needs for SY22-23</a:t>
          </a:r>
        </a:p>
      </dgm:t>
    </dgm:pt>
    <dgm:pt modelId="{6A557BB1-C0DD-44CB-8745-CE5481476209}" type="parTrans" cxnId="{F0FA65E5-FB81-4E7A-9467-65363565F4A0}">
      <dgm:prSet/>
      <dgm:spPr/>
      <dgm:t>
        <a:bodyPr/>
        <a:lstStyle/>
        <a:p>
          <a:endParaRPr lang="en-US"/>
        </a:p>
      </dgm:t>
    </dgm:pt>
    <dgm:pt modelId="{7DBF5CB5-29DD-4671-A0F3-981D48571500}" type="sibTrans" cxnId="{F0FA65E5-FB81-4E7A-9467-65363565F4A0}">
      <dgm:prSet phldrT="2" phldr="0"/>
      <dgm:spPr>
        <a:solidFill>
          <a:schemeClr val="accent2"/>
        </a:solidFill>
        <a:ln>
          <a:noFill/>
        </a:ln>
      </dgm:spPr>
      <dgm:t>
        <a:bodyPr/>
        <a:lstStyle/>
        <a:p>
          <a:r>
            <a:rPr lang="en-US"/>
            <a:t>2</a:t>
          </a:r>
        </a:p>
      </dgm:t>
    </dgm:pt>
    <dgm:pt modelId="{1D096F01-AEA8-401D-8348-98E9A81F3CE0}">
      <dgm:prSet/>
      <dgm:spPr>
        <a:solidFill>
          <a:schemeClr val="accent4">
            <a:lumMod val="20000"/>
            <a:lumOff val="80000"/>
            <a:alpha val="90000"/>
          </a:schemeClr>
        </a:solidFill>
        <a:ln>
          <a:noFill/>
        </a:ln>
      </dgm:spPr>
      <dgm:t>
        <a:bodyPr/>
        <a:lstStyle/>
        <a:p>
          <a:r>
            <a:rPr lang="en-US" b="1" i="0" u="sng" dirty="0"/>
            <a:t>August 2024</a:t>
          </a:r>
        </a:p>
        <a:p>
          <a:r>
            <a:rPr lang="en-US" b="0" u="none" dirty="0"/>
            <a:t>School Leadership completed 2024-2025 Continuous Improvement Plan</a:t>
          </a:r>
        </a:p>
      </dgm:t>
    </dgm:pt>
    <dgm:pt modelId="{AB9DA1CE-0370-48BB-8362-3A4CBF7FFB29}" type="parTrans" cxnId="{FD2381C0-DA6F-4859-90D6-313730044E7C}">
      <dgm:prSet/>
      <dgm:spPr/>
      <dgm:t>
        <a:bodyPr/>
        <a:lstStyle/>
        <a:p>
          <a:endParaRPr lang="en-US"/>
        </a:p>
      </dgm:t>
    </dgm:pt>
    <dgm:pt modelId="{6088456C-4B73-4948-985C-DD954DEF44EF}" type="sibTrans" cxnId="{FD2381C0-DA6F-4859-90D6-313730044E7C}">
      <dgm:prSet phldrT="3" phldr="0"/>
      <dgm:spPr>
        <a:solidFill>
          <a:schemeClr val="accent4"/>
        </a:solidFill>
        <a:ln>
          <a:noFill/>
        </a:ln>
      </dgm:spPr>
      <dgm:t>
        <a:bodyPr/>
        <a:lstStyle/>
        <a:p>
          <a:r>
            <a:rPr lang="en-US"/>
            <a:t>3</a:t>
          </a:r>
        </a:p>
      </dgm:t>
    </dgm:pt>
    <dgm:pt modelId="{DE16CBB4-D3F4-44AD-8379-3A5D78B889D5}">
      <dgm:prSet/>
      <dgm:spPr>
        <a:solidFill>
          <a:schemeClr val="accent5">
            <a:lumMod val="20000"/>
            <a:lumOff val="80000"/>
            <a:alpha val="90000"/>
          </a:schemeClr>
        </a:solidFill>
        <a:ln>
          <a:noFill/>
        </a:ln>
      </dgm:spPr>
      <dgm:t>
        <a:bodyPr/>
        <a:lstStyle/>
        <a:p>
          <a:r>
            <a:rPr lang="en-US" b="1" u="sng" dirty="0"/>
            <a:t>Sept. – Dec. 2024</a:t>
          </a:r>
        </a:p>
        <a:p>
          <a:r>
            <a:rPr lang="en-US" b="0" u="none" dirty="0"/>
            <a:t>Utilizing current data, the </a:t>
          </a:r>
          <a:r>
            <a:rPr lang="en-US" b="1" u="none" dirty="0"/>
            <a:t>GO Team </a:t>
          </a:r>
          <a:r>
            <a:rPr lang="en-US" b="0" u="none" dirty="0"/>
            <a:t>will review &amp; possibly update the school strategic priorities and plan </a:t>
          </a:r>
        </a:p>
      </dgm:t>
    </dgm:pt>
    <dgm:pt modelId="{917142D8-7514-46BB-B61D-8633F0189C31}" type="parTrans" cxnId="{058D75E7-8E09-41CE-ADFC-EEAD1556353B}">
      <dgm:prSet/>
      <dgm:spPr/>
      <dgm:t>
        <a:bodyPr/>
        <a:lstStyle/>
        <a:p>
          <a:endParaRPr lang="en-US"/>
        </a:p>
      </dgm:t>
    </dgm:pt>
    <dgm:pt modelId="{C2728830-9A00-4764-A9F1-670DDF9E57B3}" type="sibTrans" cxnId="{058D75E7-8E09-41CE-ADFC-EEAD1556353B}">
      <dgm:prSet phldrT="4" phldr="0"/>
      <dgm:spPr>
        <a:solidFill>
          <a:schemeClr val="accent5"/>
        </a:solidFill>
        <a:ln>
          <a:noFill/>
        </a:ln>
      </dgm:spPr>
      <dgm:t>
        <a:bodyPr/>
        <a:lstStyle/>
        <a:p>
          <a:r>
            <a:rPr lang="en-US"/>
            <a:t>4</a:t>
          </a:r>
        </a:p>
      </dgm:t>
    </dgm:pt>
    <dgm:pt modelId="{F7B81412-5EAE-488C-9259-0FA0EB0F090B}">
      <dgm:prSet/>
      <dgm:spPr>
        <a:solidFill>
          <a:schemeClr val="accent6">
            <a:lumMod val="20000"/>
            <a:lumOff val="80000"/>
            <a:alpha val="90000"/>
          </a:schemeClr>
        </a:solidFill>
        <a:ln>
          <a:noFill/>
        </a:ln>
      </dgm:spPr>
      <dgm:t>
        <a:bodyPr/>
        <a:lstStyle/>
        <a:p>
          <a:r>
            <a:rPr lang="en-US" b="1" u="sng" dirty="0"/>
            <a:t>Before Winter Break</a:t>
          </a:r>
        </a:p>
        <a:p>
          <a:r>
            <a:rPr lang="en-US" b="1" dirty="0"/>
            <a:t>GO Team </a:t>
          </a:r>
          <a:r>
            <a:rPr lang="en-US" dirty="0"/>
            <a:t>will take action (vote) on the rank of the strategic plan priorities for SY24-25 in preparation for budget discussions.</a:t>
          </a:r>
        </a:p>
      </dgm:t>
    </dgm:pt>
    <dgm:pt modelId="{C9E63F01-62A4-4331-A67D-7FE563CE9D07}" type="parTrans" cxnId="{AD7281BE-8A99-43C0-9016-4082EB985BF2}">
      <dgm:prSet/>
      <dgm:spPr/>
      <dgm:t>
        <a:bodyPr/>
        <a:lstStyle/>
        <a:p>
          <a:endParaRPr lang="en-US"/>
        </a:p>
      </dgm:t>
    </dgm:pt>
    <dgm:pt modelId="{32E76676-0672-4988-9FB1-308093FF8D5C}" type="sibTrans" cxnId="{AD7281BE-8A99-43C0-9016-4082EB985BF2}">
      <dgm:prSet phldrT="5" phldr="0"/>
      <dgm:spPr>
        <a:solidFill>
          <a:schemeClr val="accent6"/>
        </a:solidFill>
        <a:ln>
          <a:noFill/>
        </a:ln>
      </dgm:spPr>
      <dgm:t>
        <a:bodyPr/>
        <a:lstStyle/>
        <a:p>
          <a:r>
            <a:rPr lang="en-US"/>
            <a:t>5</a:t>
          </a:r>
        </a:p>
      </dgm:t>
    </dgm:pt>
    <dgm:pt modelId="{869C0C7E-BD0C-4E5F-8D96-6B8EEC39B952}" type="pres">
      <dgm:prSet presAssocID="{0F5B3066-540F-4606-ADEC-65EB1C3E9627}" presName="Name0" presStyleCnt="0">
        <dgm:presLayoutVars>
          <dgm:animLvl val="lvl"/>
          <dgm:resizeHandles val="exact"/>
        </dgm:presLayoutVars>
      </dgm:prSet>
      <dgm:spPr/>
    </dgm:pt>
    <dgm:pt modelId="{A1C50682-E81A-4719-9746-6B052BFB6DD3}" type="pres">
      <dgm:prSet presAssocID="{198ACE8E-34F4-43E6-BB2E-1809B1CC58DC}" presName="compositeNode" presStyleCnt="0">
        <dgm:presLayoutVars>
          <dgm:bulletEnabled val="1"/>
        </dgm:presLayoutVars>
      </dgm:prSet>
      <dgm:spPr/>
    </dgm:pt>
    <dgm:pt modelId="{1896CBD6-4A99-4E4A-A270-A70AEFBAAF7E}" type="pres">
      <dgm:prSet presAssocID="{198ACE8E-34F4-43E6-BB2E-1809B1CC58DC}" presName="bgRect" presStyleLbl="bgAccFollowNode1" presStyleIdx="0" presStyleCnt="5"/>
      <dgm:spPr/>
    </dgm:pt>
    <dgm:pt modelId="{9C3A7F13-9585-42DF-AD32-B56F82B123C8}" type="pres">
      <dgm:prSet presAssocID="{C54063C4-24CD-4834-9424-53756AE38C6B}" presName="sibTransNodeCircle" presStyleLbl="alignNode1" presStyleIdx="0" presStyleCnt="10">
        <dgm:presLayoutVars>
          <dgm:chMax val="0"/>
          <dgm:bulletEnabled/>
        </dgm:presLayoutVars>
      </dgm:prSet>
      <dgm:spPr/>
    </dgm:pt>
    <dgm:pt modelId="{923B2301-552B-45D2-9EF0-53A10AA17FC6}" type="pres">
      <dgm:prSet presAssocID="{198ACE8E-34F4-43E6-BB2E-1809B1CC58DC}" presName="bottomLine" presStyleLbl="alignNode1" presStyleIdx="1" presStyleCnt="10">
        <dgm:presLayoutVars/>
      </dgm:prSet>
      <dgm:spPr>
        <a:ln>
          <a:solidFill>
            <a:schemeClr val="accent1"/>
          </a:solidFill>
        </a:ln>
      </dgm:spPr>
    </dgm:pt>
    <dgm:pt modelId="{1636F17A-F9E0-460B-890B-A46A6E583FD1}" type="pres">
      <dgm:prSet presAssocID="{198ACE8E-34F4-43E6-BB2E-1809B1CC58DC}" presName="nodeText" presStyleLbl="bgAccFollowNode1" presStyleIdx="0" presStyleCnt="5">
        <dgm:presLayoutVars>
          <dgm:bulletEnabled val="1"/>
        </dgm:presLayoutVars>
      </dgm:prSet>
      <dgm:spPr/>
    </dgm:pt>
    <dgm:pt modelId="{CE18CCA6-9206-4DD7-BE09-5291C62117AB}" type="pres">
      <dgm:prSet presAssocID="{C54063C4-24CD-4834-9424-53756AE38C6B}" presName="sibTrans" presStyleCnt="0"/>
      <dgm:spPr/>
    </dgm:pt>
    <dgm:pt modelId="{B75A207A-E561-4A33-8860-3580568F46B8}" type="pres">
      <dgm:prSet presAssocID="{0F6BA1FB-59E5-4F16-A7B4-1533BB1F09E4}" presName="compositeNode" presStyleCnt="0">
        <dgm:presLayoutVars>
          <dgm:bulletEnabled val="1"/>
        </dgm:presLayoutVars>
      </dgm:prSet>
      <dgm:spPr/>
    </dgm:pt>
    <dgm:pt modelId="{02F7283A-0FC3-4AF1-AA94-0270DC0B1C33}" type="pres">
      <dgm:prSet presAssocID="{0F6BA1FB-59E5-4F16-A7B4-1533BB1F09E4}" presName="bgRect" presStyleLbl="bgAccFollowNode1" presStyleIdx="1" presStyleCnt="5"/>
      <dgm:spPr/>
    </dgm:pt>
    <dgm:pt modelId="{C08FC467-91FE-48BD-B243-273925C2B75A}" type="pres">
      <dgm:prSet presAssocID="{7DBF5CB5-29DD-4671-A0F3-981D48571500}" presName="sibTransNodeCircle" presStyleLbl="alignNode1" presStyleIdx="2" presStyleCnt="10">
        <dgm:presLayoutVars>
          <dgm:chMax val="0"/>
          <dgm:bulletEnabled/>
        </dgm:presLayoutVars>
      </dgm:prSet>
      <dgm:spPr/>
    </dgm:pt>
    <dgm:pt modelId="{DE393E47-CBB6-4D77-A342-C9AFD9FC8CB6}" type="pres">
      <dgm:prSet presAssocID="{0F6BA1FB-59E5-4F16-A7B4-1533BB1F09E4}" presName="bottomLine" presStyleLbl="alignNode1" presStyleIdx="3" presStyleCnt="10">
        <dgm:presLayoutVars/>
      </dgm:prSet>
      <dgm:spPr>
        <a:ln>
          <a:solidFill>
            <a:schemeClr val="accent2"/>
          </a:solidFill>
        </a:ln>
      </dgm:spPr>
    </dgm:pt>
    <dgm:pt modelId="{6209B655-7BD8-4C2E-802B-7A837190A817}" type="pres">
      <dgm:prSet presAssocID="{0F6BA1FB-59E5-4F16-A7B4-1533BB1F09E4}" presName="nodeText" presStyleLbl="bgAccFollowNode1" presStyleIdx="1" presStyleCnt="5">
        <dgm:presLayoutVars>
          <dgm:bulletEnabled val="1"/>
        </dgm:presLayoutVars>
      </dgm:prSet>
      <dgm:spPr/>
    </dgm:pt>
    <dgm:pt modelId="{44DA27FB-BF39-4511-84EF-E3EA3F12D2B6}" type="pres">
      <dgm:prSet presAssocID="{7DBF5CB5-29DD-4671-A0F3-981D48571500}" presName="sibTrans" presStyleCnt="0"/>
      <dgm:spPr/>
    </dgm:pt>
    <dgm:pt modelId="{9ED209A7-CD15-4C32-9372-A0384698B942}" type="pres">
      <dgm:prSet presAssocID="{1D096F01-AEA8-401D-8348-98E9A81F3CE0}" presName="compositeNode" presStyleCnt="0">
        <dgm:presLayoutVars>
          <dgm:bulletEnabled val="1"/>
        </dgm:presLayoutVars>
      </dgm:prSet>
      <dgm:spPr/>
    </dgm:pt>
    <dgm:pt modelId="{B5DA272C-701A-4327-802B-15E4D04DF389}" type="pres">
      <dgm:prSet presAssocID="{1D096F01-AEA8-401D-8348-98E9A81F3CE0}" presName="bgRect" presStyleLbl="bgAccFollowNode1" presStyleIdx="2" presStyleCnt="5"/>
      <dgm:spPr/>
    </dgm:pt>
    <dgm:pt modelId="{4104A2F1-FB99-4C42-8067-46B8EEEC9610}" type="pres">
      <dgm:prSet presAssocID="{6088456C-4B73-4948-985C-DD954DEF44EF}" presName="sibTransNodeCircle" presStyleLbl="alignNode1" presStyleIdx="4" presStyleCnt="10">
        <dgm:presLayoutVars>
          <dgm:chMax val="0"/>
          <dgm:bulletEnabled/>
        </dgm:presLayoutVars>
      </dgm:prSet>
      <dgm:spPr/>
    </dgm:pt>
    <dgm:pt modelId="{2EB92C72-3528-4913-AFF6-FF0B4F338399}" type="pres">
      <dgm:prSet presAssocID="{1D096F01-AEA8-401D-8348-98E9A81F3CE0}" presName="bottomLine" presStyleLbl="alignNode1" presStyleIdx="5" presStyleCnt="10">
        <dgm:presLayoutVars/>
      </dgm:prSet>
      <dgm:spPr>
        <a:solidFill>
          <a:schemeClr val="accent4"/>
        </a:solidFill>
        <a:ln>
          <a:solidFill>
            <a:schemeClr val="accent4"/>
          </a:solidFill>
        </a:ln>
      </dgm:spPr>
    </dgm:pt>
    <dgm:pt modelId="{74E21D92-0946-4075-ABB7-F58F125D081F}" type="pres">
      <dgm:prSet presAssocID="{1D096F01-AEA8-401D-8348-98E9A81F3CE0}" presName="nodeText" presStyleLbl="bgAccFollowNode1" presStyleIdx="2" presStyleCnt="5">
        <dgm:presLayoutVars>
          <dgm:bulletEnabled val="1"/>
        </dgm:presLayoutVars>
      </dgm:prSet>
      <dgm:spPr/>
    </dgm:pt>
    <dgm:pt modelId="{E7F9CACB-FE98-4F37-853A-1B05B4BF4385}" type="pres">
      <dgm:prSet presAssocID="{6088456C-4B73-4948-985C-DD954DEF44EF}" presName="sibTrans" presStyleCnt="0"/>
      <dgm:spPr/>
    </dgm:pt>
    <dgm:pt modelId="{313C51D3-DB7E-4530-8AFA-F0AE0E26CE2D}" type="pres">
      <dgm:prSet presAssocID="{DE16CBB4-D3F4-44AD-8379-3A5D78B889D5}" presName="compositeNode" presStyleCnt="0">
        <dgm:presLayoutVars>
          <dgm:bulletEnabled val="1"/>
        </dgm:presLayoutVars>
      </dgm:prSet>
      <dgm:spPr/>
    </dgm:pt>
    <dgm:pt modelId="{549A837B-0FA3-4970-A9F9-3BD236350D3D}" type="pres">
      <dgm:prSet presAssocID="{DE16CBB4-D3F4-44AD-8379-3A5D78B889D5}" presName="bgRect" presStyleLbl="bgAccFollowNode1" presStyleIdx="3" presStyleCnt="5" custLinFactNeighborX="-906" custLinFactNeighborY="346"/>
      <dgm:spPr/>
    </dgm:pt>
    <dgm:pt modelId="{AC6B335A-D8B4-46D8-93DE-B9EF1773F6AC}" type="pres">
      <dgm:prSet presAssocID="{C2728830-9A00-4764-A9F1-670DDF9E57B3}" presName="sibTransNodeCircle" presStyleLbl="alignNode1" presStyleIdx="6" presStyleCnt="10">
        <dgm:presLayoutVars>
          <dgm:chMax val="0"/>
          <dgm:bulletEnabled/>
        </dgm:presLayoutVars>
      </dgm:prSet>
      <dgm:spPr/>
    </dgm:pt>
    <dgm:pt modelId="{7B3E0A16-DB85-46CA-87D6-4D39F6DBFC52}" type="pres">
      <dgm:prSet presAssocID="{DE16CBB4-D3F4-44AD-8379-3A5D78B889D5}" presName="bottomLine" presStyleLbl="alignNode1" presStyleIdx="7" presStyleCnt="10">
        <dgm:presLayoutVars/>
      </dgm:prSet>
      <dgm:spPr>
        <a:ln>
          <a:solidFill>
            <a:schemeClr val="accent5"/>
          </a:solidFill>
        </a:ln>
      </dgm:spPr>
    </dgm:pt>
    <dgm:pt modelId="{B80B8360-3897-45DE-BD0A-F9CCC9BAC34F}" type="pres">
      <dgm:prSet presAssocID="{DE16CBB4-D3F4-44AD-8379-3A5D78B889D5}" presName="nodeText" presStyleLbl="bgAccFollowNode1" presStyleIdx="3" presStyleCnt="5">
        <dgm:presLayoutVars>
          <dgm:bulletEnabled val="1"/>
        </dgm:presLayoutVars>
      </dgm:prSet>
      <dgm:spPr/>
    </dgm:pt>
    <dgm:pt modelId="{4BE79C5F-B252-4C81-B7E8-356A6349584C}" type="pres">
      <dgm:prSet presAssocID="{C2728830-9A00-4764-A9F1-670DDF9E57B3}" presName="sibTrans" presStyleCnt="0"/>
      <dgm:spPr/>
    </dgm:pt>
    <dgm:pt modelId="{11D9C427-A430-492A-BD3C-E4D081DA46F5}" type="pres">
      <dgm:prSet presAssocID="{F7B81412-5EAE-488C-9259-0FA0EB0F090B}" presName="compositeNode" presStyleCnt="0">
        <dgm:presLayoutVars>
          <dgm:bulletEnabled val="1"/>
        </dgm:presLayoutVars>
      </dgm:prSet>
      <dgm:spPr/>
    </dgm:pt>
    <dgm:pt modelId="{4795DD00-81CA-4D89-AAC9-9CB098B4E837}" type="pres">
      <dgm:prSet presAssocID="{F7B81412-5EAE-488C-9259-0FA0EB0F090B}" presName="bgRect" presStyleLbl="bgAccFollowNode1" presStyleIdx="4" presStyleCnt="5"/>
      <dgm:spPr/>
    </dgm:pt>
    <dgm:pt modelId="{06772805-3643-43C2-9C80-F43268C57C20}" type="pres">
      <dgm:prSet presAssocID="{32E76676-0672-4988-9FB1-308093FF8D5C}" presName="sibTransNodeCircle" presStyleLbl="alignNode1" presStyleIdx="8" presStyleCnt="10">
        <dgm:presLayoutVars>
          <dgm:chMax val="0"/>
          <dgm:bulletEnabled/>
        </dgm:presLayoutVars>
      </dgm:prSet>
      <dgm:spPr/>
    </dgm:pt>
    <dgm:pt modelId="{77F59A8B-7684-4E29-B44F-B0F96367FE70}" type="pres">
      <dgm:prSet presAssocID="{F7B81412-5EAE-488C-9259-0FA0EB0F090B}" presName="bottomLine" presStyleLbl="alignNode1" presStyleIdx="9" presStyleCnt="10">
        <dgm:presLayoutVars/>
      </dgm:prSet>
      <dgm:spPr/>
    </dgm:pt>
    <dgm:pt modelId="{80C8596E-ABE7-41A1-8A35-72244067CF90}" type="pres">
      <dgm:prSet presAssocID="{F7B81412-5EAE-488C-9259-0FA0EB0F090B}" presName="nodeText" presStyleLbl="bgAccFollowNode1" presStyleIdx="4" presStyleCnt="5">
        <dgm:presLayoutVars>
          <dgm:bulletEnabled val="1"/>
        </dgm:presLayoutVars>
      </dgm:prSet>
      <dgm:spPr/>
    </dgm:pt>
  </dgm:ptLst>
  <dgm:cxnLst>
    <dgm:cxn modelId="{10EAB407-DDBC-4E09-A41B-36376F2BB005}" type="presOf" srcId="{32E76676-0672-4988-9FB1-308093FF8D5C}" destId="{06772805-3643-43C2-9C80-F43268C57C20}" srcOrd="0" destOrd="0" presId="urn:microsoft.com/office/officeart/2016/7/layout/BasicLinearProcessNumbered#1"/>
    <dgm:cxn modelId="{F47EB913-8831-49CC-ABE6-AB555FA6F993}" type="presOf" srcId="{6088456C-4B73-4948-985C-DD954DEF44EF}" destId="{4104A2F1-FB99-4C42-8067-46B8EEEC9610}" srcOrd="0" destOrd="0" presId="urn:microsoft.com/office/officeart/2016/7/layout/BasicLinearProcessNumbered#1"/>
    <dgm:cxn modelId="{EB7FE821-06C9-4CFA-BBFF-63BF8C7F1444}" type="presOf" srcId="{198ACE8E-34F4-43E6-BB2E-1809B1CC58DC}" destId="{1896CBD6-4A99-4E4A-A270-A70AEFBAAF7E}" srcOrd="0" destOrd="0" presId="urn:microsoft.com/office/officeart/2016/7/layout/BasicLinearProcessNumbered#1"/>
    <dgm:cxn modelId="{9B21BC25-6F2C-47C2-8285-8E9BB26D02F7}" type="presOf" srcId="{DE16CBB4-D3F4-44AD-8379-3A5D78B889D5}" destId="{B80B8360-3897-45DE-BD0A-F9CCC9BAC34F}" srcOrd="1" destOrd="0" presId="urn:microsoft.com/office/officeart/2016/7/layout/BasicLinearProcessNumbered#1"/>
    <dgm:cxn modelId="{A7465026-5EB9-4359-B2CA-62409A490278}" type="presOf" srcId="{0F5B3066-540F-4606-ADEC-65EB1C3E9627}" destId="{869C0C7E-BD0C-4E5F-8D96-6B8EEC39B952}" srcOrd="0" destOrd="0" presId="urn:microsoft.com/office/officeart/2016/7/layout/BasicLinearProcessNumbered#1"/>
    <dgm:cxn modelId="{500C1428-BAD2-4EA1-AAAB-CD4D6F648C0B}" type="presOf" srcId="{0F6BA1FB-59E5-4F16-A7B4-1533BB1F09E4}" destId="{02F7283A-0FC3-4AF1-AA94-0270DC0B1C33}" srcOrd="0" destOrd="0" presId="urn:microsoft.com/office/officeart/2016/7/layout/BasicLinearProcessNumbered#1"/>
    <dgm:cxn modelId="{619E3C68-1E17-487D-ABC8-EB727F4952A3}" type="presOf" srcId="{C54063C4-24CD-4834-9424-53756AE38C6B}" destId="{9C3A7F13-9585-42DF-AD32-B56F82B123C8}" srcOrd="0" destOrd="0" presId="urn:microsoft.com/office/officeart/2016/7/layout/BasicLinearProcessNumbered#1"/>
    <dgm:cxn modelId="{F4BF496B-2EAC-4B21-A290-8C4A35AC4213}" type="presOf" srcId="{7DBF5CB5-29DD-4671-A0F3-981D48571500}" destId="{C08FC467-91FE-48BD-B243-273925C2B75A}" srcOrd="0" destOrd="0" presId="urn:microsoft.com/office/officeart/2016/7/layout/BasicLinearProcessNumbered#1"/>
    <dgm:cxn modelId="{32F29D6B-8717-40AA-AB41-CDE85B6445F2}" type="presOf" srcId="{C2728830-9A00-4764-A9F1-670DDF9E57B3}" destId="{AC6B335A-D8B4-46D8-93DE-B9EF1773F6AC}" srcOrd="0" destOrd="0" presId="urn:microsoft.com/office/officeart/2016/7/layout/BasicLinearProcessNumbered#1"/>
    <dgm:cxn modelId="{8327A44B-5326-4A8B-9B23-A3D3C09A16F3}" srcId="{0F5B3066-540F-4606-ADEC-65EB1C3E9627}" destId="{198ACE8E-34F4-43E6-BB2E-1809B1CC58DC}" srcOrd="0" destOrd="0" parTransId="{49F555B2-B165-4CB6-8578-DF4BCD791ABF}" sibTransId="{C54063C4-24CD-4834-9424-53756AE38C6B}"/>
    <dgm:cxn modelId="{EF38696C-3284-4D81-8B6A-406B0A4B5478}" type="presOf" srcId="{DE16CBB4-D3F4-44AD-8379-3A5D78B889D5}" destId="{549A837B-0FA3-4970-A9F9-3BD236350D3D}" srcOrd="0" destOrd="0" presId="urn:microsoft.com/office/officeart/2016/7/layout/BasicLinearProcessNumbered#1"/>
    <dgm:cxn modelId="{2E8EE86D-D18A-48C5-817B-661FEDBE5EB5}" type="presOf" srcId="{0F6BA1FB-59E5-4F16-A7B4-1533BB1F09E4}" destId="{6209B655-7BD8-4C2E-802B-7A837190A817}" srcOrd="1" destOrd="0" presId="urn:microsoft.com/office/officeart/2016/7/layout/BasicLinearProcessNumbered#1"/>
    <dgm:cxn modelId="{7B7DC85A-1097-4B13-A457-5376A39A58E2}" type="presOf" srcId="{F7B81412-5EAE-488C-9259-0FA0EB0F090B}" destId="{80C8596E-ABE7-41A1-8A35-72244067CF90}" srcOrd="1" destOrd="0" presId="urn:microsoft.com/office/officeart/2016/7/layout/BasicLinearProcessNumbered#1"/>
    <dgm:cxn modelId="{AA103CB4-BE4E-4C3C-8A8A-83391F2FB47F}" type="presOf" srcId="{1D096F01-AEA8-401D-8348-98E9A81F3CE0}" destId="{B5DA272C-701A-4327-802B-15E4D04DF389}" srcOrd="0" destOrd="0" presId="urn:microsoft.com/office/officeart/2016/7/layout/BasicLinearProcessNumbered#1"/>
    <dgm:cxn modelId="{451EA9B5-F1ED-4BC6-8C22-CD5C870E657E}" type="presOf" srcId="{F7B81412-5EAE-488C-9259-0FA0EB0F090B}" destId="{4795DD00-81CA-4D89-AAC9-9CB098B4E837}" srcOrd="0" destOrd="0" presId="urn:microsoft.com/office/officeart/2016/7/layout/BasicLinearProcessNumbered#1"/>
    <dgm:cxn modelId="{EC143BBE-149C-4B2B-96B6-7B3C8595B821}" type="presOf" srcId="{1D096F01-AEA8-401D-8348-98E9A81F3CE0}" destId="{74E21D92-0946-4075-ABB7-F58F125D081F}" srcOrd="1" destOrd="0" presId="urn:microsoft.com/office/officeart/2016/7/layout/BasicLinearProcessNumbered#1"/>
    <dgm:cxn modelId="{AD7281BE-8A99-43C0-9016-4082EB985BF2}" srcId="{0F5B3066-540F-4606-ADEC-65EB1C3E9627}" destId="{F7B81412-5EAE-488C-9259-0FA0EB0F090B}" srcOrd="4" destOrd="0" parTransId="{C9E63F01-62A4-4331-A67D-7FE563CE9D07}" sibTransId="{32E76676-0672-4988-9FB1-308093FF8D5C}"/>
    <dgm:cxn modelId="{FD2381C0-DA6F-4859-90D6-313730044E7C}" srcId="{0F5B3066-540F-4606-ADEC-65EB1C3E9627}" destId="{1D096F01-AEA8-401D-8348-98E9A81F3CE0}" srcOrd="2" destOrd="0" parTransId="{AB9DA1CE-0370-48BB-8362-3A4CBF7FFB29}" sibTransId="{6088456C-4B73-4948-985C-DD954DEF44EF}"/>
    <dgm:cxn modelId="{8CB3EED4-728A-4D4F-ACB4-5DD629623D8A}" type="presOf" srcId="{198ACE8E-34F4-43E6-BB2E-1809B1CC58DC}" destId="{1636F17A-F9E0-460B-890B-A46A6E583FD1}" srcOrd="1" destOrd="0" presId="urn:microsoft.com/office/officeart/2016/7/layout/BasicLinearProcessNumbered#1"/>
    <dgm:cxn modelId="{F0FA65E5-FB81-4E7A-9467-65363565F4A0}" srcId="{0F5B3066-540F-4606-ADEC-65EB1C3E9627}" destId="{0F6BA1FB-59E5-4F16-A7B4-1533BB1F09E4}" srcOrd="1" destOrd="0" parTransId="{6A557BB1-C0DD-44CB-8745-CE5481476209}" sibTransId="{7DBF5CB5-29DD-4671-A0F3-981D48571500}"/>
    <dgm:cxn modelId="{058D75E7-8E09-41CE-ADFC-EEAD1556353B}" srcId="{0F5B3066-540F-4606-ADEC-65EB1C3E9627}" destId="{DE16CBB4-D3F4-44AD-8379-3A5D78B889D5}" srcOrd="3" destOrd="0" parTransId="{917142D8-7514-46BB-B61D-8633F0189C31}" sibTransId="{C2728830-9A00-4764-A9F1-670DDF9E57B3}"/>
    <dgm:cxn modelId="{6FD83AE8-DB7F-4EFE-8F0A-58735E6AEC64}" type="presParOf" srcId="{869C0C7E-BD0C-4E5F-8D96-6B8EEC39B952}" destId="{A1C50682-E81A-4719-9746-6B052BFB6DD3}" srcOrd="0" destOrd="0" presId="urn:microsoft.com/office/officeart/2016/7/layout/BasicLinearProcessNumbered#1"/>
    <dgm:cxn modelId="{AA17009A-379B-43BE-97BA-12B67036AD90}" type="presParOf" srcId="{A1C50682-E81A-4719-9746-6B052BFB6DD3}" destId="{1896CBD6-4A99-4E4A-A270-A70AEFBAAF7E}" srcOrd="0" destOrd="0" presId="urn:microsoft.com/office/officeart/2016/7/layout/BasicLinearProcessNumbered#1"/>
    <dgm:cxn modelId="{6D85C09F-1D0A-406F-9396-06638BA4FD92}" type="presParOf" srcId="{A1C50682-E81A-4719-9746-6B052BFB6DD3}" destId="{9C3A7F13-9585-42DF-AD32-B56F82B123C8}" srcOrd="1" destOrd="0" presId="urn:microsoft.com/office/officeart/2016/7/layout/BasicLinearProcessNumbered#1"/>
    <dgm:cxn modelId="{794669B6-74B7-439A-8EE2-238314813197}" type="presParOf" srcId="{A1C50682-E81A-4719-9746-6B052BFB6DD3}" destId="{923B2301-552B-45D2-9EF0-53A10AA17FC6}" srcOrd="2" destOrd="0" presId="urn:microsoft.com/office/officeart/2016/7/layout/BasicLinearProcessNumbered#1"/>
    <dgm:cxn modelId="{23ECCBA1-941D-4643-9618-18F560A80DAB}" type="presParOf" srcId="{A1C50682-E81A-4719-9746-6B052BFB6DD3}" destId="{1636F17A-F9E0-460B-890B-A46A6E583FD1}" srcOrd="3" destOrd="0" presId="urn:microsoft.com/office/officeart/2016/7/layout/BasicLinearProcessNumbered#1"/>
    <dgm:cxn modelId="{84426433-1E67-4D55-9D10-3C4CF150BF28}" type="presParOf" srcId="{869C0C7E-BD0C-4E5F-8D96-6B8EEC39B952}" destId="{CE18CCA6-9206-4DD7-BE09-5291C62117AB}" srcOrd="1" destOrd="0" presId="urn:microsoft.com/office/officeart/2016/7/layout/BasicLinearProcessNumbered#1"/>
    <dgm:cxn modelId="{16E156BA-CA11-45E4-B5EA-B4F3067B424F}" type="presParOf" srcId="{869C0C7E-BD0C-4E5F-8D96-6B8EEC39B952}" destId="{B75A207A-E561-4A33-8860-3580568F46B8}" srcOrd="2" destOrd="0" presId="urn:microsoft.com/office/officeart/2016/7/layout/BasicLinearProcessNumbered#1"/>
    <dgm:cxn modelId="{63957AA2-61FB-47C5-9B97-06D23CB5FDF5}" type="presParOf" srcId="{B75A207A-E561-4A33-8860-3580568F46B8}" destId="{02F7283A-0FC3-4AF1-AA94-0270DC0B1C33}" srcOrd="0" destOrd="0" presId="urn:microsoft.com/office/officeart/2016/7/layout/BasicLinearProcessNumbered#1"/>
    <dgm:cxn modelId="{3099F022-A87D-4FA3-8BC3-9575F846BC44}" type="presParOf" srcId="{B75A207A-E561-4A33-8860-3580568F46B8}" destId="{C08FC467-91FE-48BD-B243-273925C2B75A}" srcOrd="1" destOrd="0" presId="urn:microsoft.com/office/officeart/2016/7/layout/BasicLinearProcessNumbered#1"/>
    <dgm:cxn modelId="{A2E37B9F-7D4B-49D4-AF46-9A540F2ACE59}" type="presParOf" srcId="{B75A207A-E561-4A33-8860-3580568F46B8}" destId="{DE393E47-CBB6-4D77-A342-C9AFD9FC8CB6}" srcOrd="2" destOrd="0" presId="urn:microsoft.com/office/officeart/2016/7/layout/BasicLinearProcessNumbered#1"/>
    <dgm:cxn modelId="{3374E4EC-7EA8-47C5-B2E6-92A2F8FDFB7F}" type="presParOf" srcId="{B75A207A-E561-4A33-8860-3580568F46B8}" destId="{6209B655-7BD8-4C2E-802B-7A837190A817}" srcOrd="3" destOrd="0" presId="urn:microsoft.com/office/officeart/2016/7/layout/BasicLinearProcessNumbered#1"/>
    <dgm:cxn modelId="{64EBAD3F-E38B-4135-AAA2-C165246599F7}" type="presParOf" srcId="{869C0C7E-BD0C-4E5F-8D96-6B8EEC39B952}" destId="{44DA27FB-BF39-4511-84EF-E3EA3F12D2B6}" srcOrd="3" destOrd="0" presId="urn:microsoft.com/office/officeart/2016/7/layout/BasicLinearProcessNumbered#1"/>
    <dgm:cxn modelId="{C047657C-4647-4043-950A-E8F7F675767E}" type="presParOf" srcId="{869C0C7E-BD0C-4E5F-8D96-6B8EEC39B952}" destId="{9ED209A7-CD15-4C32-9372-A0384698B942}" srcOrd="4" destOrd="0" presId="urn:microsoft.com/office/officeart/2016/7/layout/BasicLinearProcessNumbered#1"/>
    <dgm:cxn modelId="{0F5F3613-D3F0-4FA7-ACBA-C61DDC0B6FCC}" type="presParOf" srcId="{9ED209A7-CD15-4C32-9372-A0384698B942}" destId="{B5DA272C-701A-4327-802B-15E4D04DF389}" srcOrd="0" destOrd="0" presId="urn:microsoft.com/office/officeart/2016/7/layout/BasicLinearProcessNumbered#1"/>
    <dgm:cxn modelId="{AB7A54D4-8E23-4583-8E98-345042A04591}" type="presParOf" srcId="{9ED209A7-CD15-4C32-9372-A0384698B942}" destId="{4104A2F1-FB99-4C42-8067-46B8EEEC9610}" srcOrd="1" destOrd="0" presId="urn:microsoft.com/office/officeart/2016/7/layout/BasicLinearProcessNumbered#1"/>
    <dgm:cxn modelId="{06C75B26-0F3E-41ED-839F-4D64199F4461}" type="presParOf" srcId="{9ED209A7-CD15-4C32-9372-A0384698B942}" destId="{2EB92C72-3528-4913-AFF6-FF0B4F338399}" srcOrd="2" destOrd="0" presId="urn:microsoft.com/office/officeart/2016/7/layout/BasicLinearProcessNumbered#1"/>
    <dgm:cxn modelId="{AAB9864E-92C0-4EA3-9F0E-6EB52D100EBE}" type="presParOf" srcId="{9ED209A7-CD15-4C32-9372-A0384698B942}" destId="{74E21D92-0946-4075-ABB7-F58F125D081F}" srcOrd="3" destOrd="0" presId="urn:microsoft.com/office/officeart/2016/7/layout/BasicLinearProcessNumbered#1"/>
    <dgm:cxn modelId="{13ED127B-27D7-4A94-8FC0-60DF0BA87D27}" type="presParOf" srcId="{869C0C7E-BD0C-4E5F-8D96-6B8EEC39B952}" destId="{E7F9CACB-FE98-4F37-853A-1B05B4BF4385}" srcOrd="5" destOrd="0" presId="urn:microsoft.com/office/officeart/2016/7/layout/BasicLinearProcessNumbered#1"/>
    <dgm:cxn modelId="{4B61CEE5-C2BB-4897-9CE0-A1A15D162F44}" type="presParOf" srcId="{869C0C7E-BD0C-4E5F-8D96-6B8EEC39B952}" destId="{313C51D3-DB7E-4530-8AFA-F0AE0E26CE2D}" srcOrd="6" destOrd="0" presId="urn:microsoft.com/office/officeart/2016/7/layout/BasicLinearProcessNumbered#1"/>
    <dgm:cxn modelId="{9B85DE27-B7E4-402F-BE27-E3C3985E9A79}" type="presParOf" srcId="{313C51D3-DB7E-4530-8AFA-F0AE0E26CE2D}" destId="{549A837B-0FA3-4970-A9F9-3BD236350D3D}" srcOrd="0" destOrd="0" presId="urn:microsoft.com/office/officeart/2016/7/layout/BasicLinearProcessNumbered#1"/>
    <dgm:cxn modelId="{9D5D9389-D124-429A-8F96-49696F6F4EF9}" type="presParOf" srcId="{313C51D3-DB7E-4530-8AFA-F0AE0E26CE2D}" destId="{AC6B335A-D8B4-46D8-93DE-B9EF1773F6AC}" srcOrd="1" destOrd="0" presId="urn:microsoft.com/office/officeart/2016/7/layout/BasicLinearProcessNumbered#1"/>
    <dgm:cxn modelId="{AEF2A504-6850-4ED8-81A9-8B6F7FF43DCD}" type="presParOf" srcId="{313C51D3-DB7E-4530-8AFA-F0AE0E26CE2D}" destId="{7B3E0A16-DB85-46CA-87D6-4D39F6DBFC52}" srcOrd="2" destOrd="0" presId="urn:microsoft.com/office/officeart/2016/7/layout/BasicLinearProcessNumbered#1"/>
    <dgm:cxn modelId="{25F27692-3F46-46F7-BF34-29BD99560D08}" type="presParOf" srcId="{313C51D3-DB7E-4530-8AFA-F0AE0E26CE2D}" destId="{B80B8360-3897-45DE-BD0A-F9CCC9BAC34F}" srcOrd="3" destOrd="0" presId="urn:microsoft.com/office/officeart/2016/7/layout/BasicLinearProcessNumbered#1"/>
    <dgm:cxn modelId="{4796AC81-FE2B-441F-A0B6-C344625F6E96}" type="presParOf" srcId="{869C0C7E-BD0C-4E5F-8D96-6B8EEC39B952}" destId="{4BE79C5F-B252-4C81-B7E8-356A6349584C}" srcOrd="7" destOrd="0" presId="urn:microsoft.com/office/officeart/2016/7/layout/BasicLinearProcessNumbered#1"/>
    <dgm:cxn modelId="{F640017D-6D0A-4410-A66B-828F2066B1C3}" type="presParOf" srcId="{869C0C7E-BD0C-4E5F-8D96-6B8EEC39B952}" destId="{11D9C427-A430-492A-BD3C-E4D081DA46F5}" srcOrd="8" destOrd="0" presId="urn:microsoft.com/office/officeart/2016/7/layout/BasicLinearProcessNumbered#1"/>
    <dgm:cxn modelId="{3F5AE0F2-FA72-4C37-BCFA-A61C660A8759}" type="presParOf" srcId="{11D9C427-A430-492A-BD3C-E4D081DA46F5}" destId="{4795DD00-81CA-4D89-AAC9-9CB098B4E837}" srcOrd="0" destOrd="0" presId="urn:microsoft.com/office/officeart/2016/7/layout/BasicLinearProcessNumbered#1"/>
    <dgm:cxn modelId="{D1D3C516-0A96-4C35-8949-341CF221BBD1}" type="presParOf" srcId="{11D9C427-A430-492A-BD3C-E4D081DA46F5}" destId="{06772805-3643-43C2-9C80-F43268C57C20}" srcOrd="1" destOrd="0" presId="urn:microsoft.com/office/officeart/2016/7/layout/BasicLinearProcessNumbered#1"/>
    <dgm:cxn modelId="{A39F6DBC-EC8C-42B3-9D5B-962E5C23F626}" type="presParOf" srcId="{11D9C427-A430-492A-BD3C-E4D081DA46F5}" destId="{77F59A8B-7684-4E29-B44F-B0F96367FE70}" srcOrd="2" destOrd="0" presId="urn:microsoft.com/office/officeart/2016/7/layout/BasicLinearProcessNumbered#1"/>
    <dgm:cxn modelId="{37B3E4C3-947D-462B-A3DF-A33AAEB8FA1C}" type="presParOf" srcId="{11D9C427-A430-492A-BD3C-E4D081DA46F5}" destId="{80C8596E-ABE7-41A1-8A35-72244067CF90}" srcOrd="3" destOrd="0" presId="urn:microsoft.com/office/officeart/2016/7/layout/BasicLinear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0D13E-8387-497F-9AE9-0CA64B11321E}"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en-US"/>
        </a:p>
      </dgm:t>
    </dgm:pt>
    <dgm:pt modelId="{0B9D68F0-EE5D-4AEA-8EF6-E4C3A02DEDA6}">
      <dgm:prSet phldrT="[Text]" custT="1"/>
      <dgm:spPr>
        <a:solidFill>
          <a:schemeClr val="accent1"/>
        </a:solidFill>
      </dgm:spPr>
      <dgm:t>
        <a:bodyPr vert="vert"/>
        <a:lstStyle/>
        <a:p>
          <a:r>
            <a:rPr lang="en-US" sz="2400" b="1" dirty="0">
              <a:solidFill>
                <a:schemeClr val="tx2"/>
              </a:solidFill>
            </a:rPr>
            <a:t>If not, which CIP Goal(s) are missing and should be added to the Strategic Plan?</a:t>
          </a:r>
          <a:endParaRPr lang="en-US" sz="2400" dirty="0"/>
        </a:p>
      </dgm:t>
    </dgm:pt>
    <dgm:pt modelId="{7BCD8C26-3E7F-47A3-9D33-56476FC36C16}" type="parTrans" cxnId="{3558A27A-8DF5-4AB3-82F1-C28227EBF48F}">
      <dgm:prSet/>
      <dgm:spPr/>
      <dgm:t>
        <a:bodyPr/>
        <a:lstStyle/>
        <a:p>
          <a:endParaRPr lang="en-US"/>
        </a:p>
      </dgm:t>
    </dgm:pt>
    <dgm:pt modelId="{839B795F-49C1-494A-900B-A0C1FB705537}" type="sibTrans" cxnId="{3558A27A-8DF5-4AB3-82F1-C28227EBF48F}">
      <dgm:prSet/>
      <dgm:spPr/>
      <dgm:t>
        <a:bodyPr/>
        <a:lstStyle/>
        <a:p>
          <a:endParaRPr lang="en-US"/>
        </a:p>
      </dgm:t>
    </dgm:pt>
    <dgm:pt modelId="{846D2822-EEF6-4383-AC22-42B1E37D5EB2}">
      <dgm:prSet phldrT="[Text]" phldr="1"/>
      <dgm:spPr/>
      <dgm:t>
        <a:bodyPr/>
        <a:lstStyle/>
        <a:p>
          <a:endParaRPr lang="en-US"/>
        </a:p>
      </dgm:t>
    </dgm:pt>
    <dgm:pt modelId="{78C56BFC-64AE-452D-B9A1-DD2A467FDBE1}" type="parTrans" cxnId="{3F7A286B-1A01-4EEE-BD7D-3A63C6760E53}">
      <dgm:prSet/>
      <dgm:spPr/>
      <dgm:t>
        <a:bodyPr/>
        <a:lstStyle/>
        <a:p>
          <a:endParaRPr lang="en-US"/>
        </a:p>
      </dgm:t>
    </dgm:pt>
    <dgm:pt modelId="{C980D98E-9DFB-4FEF-BE8F-BAE761BCE05A}" type="sibTrans" cxnId="{3F7A286B-1A01-4EEE-BD7D-3A63C6760E53}">
      <dgm:prSet/>
      <dgm:spPr/>
      <dgm:t>
        <a:bodyPr/>
        <a:lstStyle/>
        <a:p>
          <a:endParaRPr lang="en-US"/>
        </a:p>
      </dgm:t>
    </dgm:pt>
    <dgm:pt modelId="{6BCA434A-9E79-40A6-9DBA-AC74ADA4C1A5}">
      <dgm:prSet phldrT="[Text]" phldr="1"/>
      <dgm:spPr/>
      <dgm:t>
        <a:bodyPr/>
        <a:lstStyle/>
        <a:p>
          <a:endParaRPr lang="en-US"/>
        </a:p>
      </dgm:t>
    </dgm:pt>
    <dgm:pt modelId="{6AFB04C1-FD02-45B4-A60D-C60703F9B20E}" type="parTrans" cxnId="{7C32A66E-5D30-4A7E-AE22-B89A7304F846}">
      <dgm:prSet/>
      <dgm:spPr/>
      <dgm:t>
        <a:bodyPr/>
        <a:lstStyle/>
        <a:p>
          <a:endParaRPr lang="en-US"/>
        </a:p>
      </dgm:t>
    </dgm:pt>
    <dgm:pt modelId="{5970831F-3F18-459B-9C87-D89FE94C007B}" type="sibTrans" cxnId="{7C32A66E-5D30-4A7E-AE22-B89A7304F846}">
      <dgm:prSet/>
      <dgm:spPr/>
      <dgm:t>
        <a:bodyPr/>
        <a:lstStyle/>
        <a:p>
          <a:endParaRPr lang="en-US"/>
        </a:p>
      </dgm:t>
    </dgm:pt>
    <dgm:pt modelId="{C73A12E2-3E56-495C-BE90-65A1523332DD}">
      <dgm:prSet phldrT="[Text]" phldr="1"/>
      <dgm:spPr/>
      <dgm:t>
        <a:bodyPr/>
        <a:lstStyle/>
        <a:p>
          <a:endParaRPr lang="en-US"/>
        </a:p>
      </dgm:t>
    </dgm:pt>
    <dgm:pt modelId="{564B08E0-503F-4382-8A0F-61A1552F9B07}" type="parTrans" cxnId="{AADDAFB4-3174-4E5B-97DC-66D49034DA36}">
      <dgm:prSet/>
      <dgm:spPr/>
      <dgm:t>
        <a:bodyPr/>
        <a:lstStyle/>
        <a:p>
          <a:endParaRPr lang="en-US"/>
        </a:p>
      </dgm:t>
    </dgm:pt>
    <dgm:pt modelId="{7ABB83F0-8F20-4AD7-A4AC-BC6642E8BE51}" type="sibTrans" cxnId="{AADDAFB4-3174-4E5B-97DC-66D49034DA36}">
      <dgm:prSet/>
      <dgm:spPr/>
      <dgm:t>
        <a:bodyPr/>
        <a:lstStyle/>
        <a:p>
          <a:endParaRPr lang="en-US"/>
        </a:p>
      </dgm:t>
    </dgm:pt>
    <dgm:pt modelId="{42250AB6-48ED-48D1-9C7C-853DD6BD4E7B}" type="pres">
      <dgm:prSet presAssocID="{8BB0D13E-8387-497F-9AE9-0CA64B11321E}" presName="Name0" presStyleCnt="0">
        <dgm:presLayoutVars>
          <dgm:chPref val="1"/>
          <dgm:dir/>
          <dgm:animOne val="branch"/>
          <dgm:animLvl val="lvl"/>
          <dgm:resizeHandles val="exact"/>
        </dgm:presLayoutVars>
      </dgm:prSet>
      <dgm:spPr/>
    </dgm:pt>
    <dgm:pt modelId="{74671C8D-E163-486F-97D1-38B8C6D9B609}" type="pres">
      <dgm:prSet presAssocID="{0B9D68F0-EE5D-4AEA-8EF6-E4C3A02DEDA6}" presName="root1" presStyleCnt="0"/>
      <dgm:spPr/>
    </dgm:pt>
    <dgm:pt modelId="{710BE217-76F0-48CD-A1EE-A7A1F3304CD0}" type="pres">
      <dgm:prSet presAssocID="{0B9D68F0-EE5D-4AEA-8EF6-E4C3A02DEDA6}" presName="LevelOneTextNode" presStyleLbl="node0" presStyleIdx="0" presStyleCnt="1" custScaleX="254134" custScaleY="62825" custLinFactNeighborX="2654" custLinFactNeighborY="-1897">
        <dgm:presLayoutVars>
          <dgm:chPref val="3"/>
        </dgm:presLayoutVars>
      </dgm:prSet>
      <dgm:spPr/>
    </dgm:pt>
    <dgm:pt modelId="{B7DE842F-D1F7-4708-9E23-6515F7E2D149}" type="pres">
      <dgm:prSet presAssocID="{0B9D68F0-EE5D-4AEA-8EF6-E4C3A02DEDA6}" presName="level2hierChild" presStyleCnt="0"/>
      <dgm:spPr/>
    </dgm:pt>
    <dgm:pt modelId="{62D5BCF4-0934-4551-A5C6-836652AD2D65}" type="pres">
      <dgm:prSet presAssocID="{78C56BFC-64AE-452D-B9A1-DD2A467FDBE1}" presName="conn2-1" presStyleLbl="parChTrans1D2" presStyleIdx="0" presStyleCnt="3"/>
      <dgm:spPr/>
    </dgm:pt>
    <dgm:pt modelId="{76576176-C3AD-46B7-8553-4225A904B498}" type="pres">
      <dgm:prSet presAssocID="{78C56BFC-64AE-452D-B9A1-DD2A467FDBE1}" presName="connTx" presStyleLbl="parChTrans1D2" presStyleIdx="0" presStyleCnt="3"/>
      <dgm:spPr/>
    </dgm:pt>
    <dgm:pt modelId="{536C16F5-BD18-4AB9-BDAC-20C0F87A0AFA}" type="pres">
      <dgm:prSet presAssocID="{846D2822-EEF6-4383-AC22-42B1E37D5EB2}" presName="root2" presStyleCnt="0"/>
      <dgm:spPr/>
    </dgm:pt>
    <dgm:pt modelId="{1DEB3910-3FC8-43D5-828A-D0B35074EABF}" type="pres">
      <dgm:prSet presAssocID="{846D2822-EEF6-4383-AC22-42B1E37D5EB2}" presName="LevelTwoTextNode" presStyleLbl="node2" presStyleIdx="0" presStyleCnt="3">
        <dgm:presLayoutVars>
          <dgm:chPref val="3"/>
        </dgm:presLayoutVars>
      </dgm:prSet>
      <dgm:spPr/>
    </dgm:pt>
    <dgm:pt modelId="{9F06C3F8-7B4B-4322-B6C1-51CBD2899949}" type="pres">
      <dgm:prSet presAssocID="{846D2822-EEF6-4383-AC22-42B1E37D5EB2}" presName="level3hierChild" presStyleCnt="0"/>
      <dgm:spPr/>
    </dgm:pt>
    <dgm:pt modelId="{4E1DEAC2-8440-4296-A091-A13A8B0C4E4F}" type="pres">
      <dgm:prSet presAssocID="{6AFB04C1-FD02-45B4-A60D-C60703F9B20E}" presName="conn2-1" presStyleLbl="parChTrans1D2" presStyleIdx="1" presStyleCnt="3"/>
      <dgm:spPr/>
    </dgm:pt>
    <dgm:pt modelId="{8EFA0603-707B-455F-AA53-EA3740A9037C}" type="pres">
      <dgm:prSet presAssocID="{6AFB04C1-FD02-45B4-A60D-C60703F9B20E}" presName="connTx" presStyleLbl="parChTrans1D2" presStyleIdx="1" presStyleCnt="3"/>
      <dgm:spPr/>
    </dgm:pt>
    <dgm:pt modelId="{983A5A99-F758-4B79-87E6-C37305661535}" type="pres">
      <dgm:prSet presAssocID="{6BCA434A-9E79-40A6-9DBA-AC74ADA4C1A5}" presName="root2" presStyleCnt="0"/>
      <dgm:spPr/>
    </dgm:pt>
    <dgm:pt modelId="{51A8CE91-5B5E-414B-BC78-D9CC9585E8CD}" type="pres">
      <dgm:prSet presAssocID="{6BCA434A-9E79-40A6-9DBA-AC74ADA4C1A5}" presName="LevelTwoTextNode" presStyleLbl="node2" presStyleIdx="1" presStyleCnt="3">
        <dgm:presLayoutVars>
          <dgm:chPref val="3"/>
        </dgm:presLayoutVars>
      </dgm:prSet>
      <dgm:spPr/>
    </dgm:pt>
    <dgm:pt modelId="{E7D5B97E-F24F-4373-A984-1A7E476EFACC}" type="pres">
      <dgm:prSet presAssocID="{6BCA434A-9E79-40A6-9DBA-AC74ADA4C1A5}" presName="level3hierChild" presStyleCnt="0"/>
      <dgm:spPr/>
    </dgm:pt>
    <dgm:pt modelId="{91CD6F8A-3F78-4F19-8760-89D52AAC4EAB}" type="pres">
      <dgm:prSet presAssocID="{564B08E0-503F-4382-8A0F-61A1552F9B07}" presName="conn2-1" presStyleLbl="parChTrans1D2" presStyleIdx="2" presStyleCnt="3"/>
      <dgm:spPr/>
    </dgm:pt>
    <dgm:pt modelId="{D1E32447-AAA1-4FD5-AFDB-E128087230D6}" type="pres">
      <dgm:prSet presAssocID="{564B08E0-503F-4382-8A0F-61A1552F9B07}" presName="connTx" presStyleLbl="parChTrans1D2" presStyleIdx="2" presStyleCnt="3"/>
      <dgm:spPr/>
    </dgm:pt>
    <dgm:pt modelId="{C7761027-473C-41BC-9501-56683425E84C}" type="pres">
      <dgm:prSet presAssocID="{C73A12E2-3E56-495C-BE90-65A1523332DD}" presName="root2" presStyleCnt="0"/>
      <dgm:spPr/>
    </dgm:pt>
    <dgm:pt modelId="{125DE67B-1DAB-4CC4-9930-FDE6C64D3016}" type="pres">
      <dgm:prSet presAssocID="{C73A12E2-3E56-495C-BE90-65A1523332DD}" presName="LevelTwoTextNode" presStyleLbl="node2" presStyleIdx="2" presStyleCnt="3">
        <dgm:presLayoutVars>
          <dgm:chPref val="3"/>
        </dgm:presLayoutVars>
      </dgm:prSet>
      <dgm:spPr/>
    </dgm:pt>
    <dgm:pt modelId="{733B4B9C-7C8D-425A-8849-35FA31A90EF0}" type="pres">
      <dgm:prSet presAssocID="{C73A12E2-3E56-495C-BE90-65A1523332DD}" presName="level3hierChild" presStyleCnt="0"/>
      <dgm:spPr/>
    </dgm:pt>
  </dgm:ptLst>
  <dgm:cxnLst>
    <dgm:cxn modelId="{3B36282E-1919-4007-8CCB-9B100B2F75F4}" type="presOf" srcId="{0B9D68F0-EE5D-4AEA-8EF6-E4C3A02DEDA6}" destId="{710BE217-76F0-48CD-A1EE-A7A1F3304CD0}" srcOrd="0" destOrd="0" presId="urn:microsoft.com/office/officeart/2008/layout/HorizontalMultiLevelHierarchy"/>
    <dgm:cxn modelId="{1814383E-C2AF-4F94-8B94-D83ACE754B67}" type="presOf" srcId="{C73A12E2-3E56-495C-BE90-65A1523332DD}" destId="{125DE67B-1DAB-4CC4-9930-FDE6C64D3016}" srcOrd="0" destOrd="0" presId="urn:microsoft.com/office/officeart/2008/layout/HorizontalMultiLevelHierarchy"/>
    <dgm:cxn modelId="{89389F44-AA56-40E4-BC27-623CA042613A}" type="presOf" srcId="{78C56BFC-64AE-452D-B9A1-DD2A467FDBE1}" destId="{62D5BCF4-0934-4551-A5C6-836652AD2D65}" srcOrd="0" destOrd="0" presId="urn:microsoft.com/office/officeart/2008/layout/HorizontalMultiLevelHierarchy"/>
    <dgm:cxn modelId="{3F7A286B-1A01-4EEE-BD7D-3A63C6760E53}" srcId="{0B9D68F0-EE5D-4AEA-8EF6-E4C3A02DEDA6}" destId="{846D2822-EEF6-4383-AC22-42B1E37D5EB2}" srcOrd="0" destOrd="0" parTransId="{78C56BFC-64AE-452D-B9A1-DD2A467FDBE1}" sibTransId="{C980D98E-9DFB-4FEF-BE8F-BAE761BCE05A}"/>
    <dgm:cxn modelId="{7C32A66E-5D30-4A7E-AE22-B89A7304F846}" srcId="{0B9D68F0-EE5D-4AEA-8EF6-E4C3A02DEDA6}" destId="{6BCA434A-9E79-40A6-9DBA-AC74ADA4C1A5}" srcOrd="1" destOrd="0" parTransId="{6AFB04C1-FD02-45B4-A60D-C60703F9B20E}" sibTransId="{5970831F-3F18-459B-9C87-D89FE94C007B}"/>
    <dgm:cxn modelId="{AE1C4C71-1242-4391-90C4-625321940AD2}" type="presOf" srcId="{6AFB04C1-FD02-45B4-A60D-C60703F9B20E}" destId="{8EFA0603-707B-455F-AA53-EA3740A9037C}" srcOrd="1" destOrd="0" presId="urn:microsoft.com/office/officeart/2008/layout/HorizontalMultiLevelHierarchy"/>
    <dgm:cxn modelId="{B8F3A057-2E6A-4275-B01C-6FB1030A08C8}" type="presOf" srcId="{564B08E0-503F-4382-8A0F-61A1552F9B07}" destId="{D1E32447-AAA1-4FD5-AFDB-E128087230D6}" srcOrd="1" destOrd="0" presId="urn:microsoft.com/office/officeart/2008/layout/HorizontalMultiLevelHierarchy"/>
    <dgm:cxn modelId="{3558A27A-8DF5-4AB3-82F1-C28227EBF48F}" srcId="{8BB0D13E-8387-497F-9AE9-0CA64B11321E}" destId="{0B9D68F0-EE5D-4AEA-8EF6-E4C3A02DEDA6}" srcOrd="0" destOrd="0" parTransId="{7BCD8C26-3E7F-47A3-9D33-56476FC36C16}" sibTransId="{839B795F-49C1-494A-900B-A0C1FB705537}"/>
    <dgm:cxn modelId="{A1898A80-EF8C-40D9-9309-A934262F1F48}" type="presOf" srcId="{8BB0D13E-8387-497F-9AE9-0CA64B11321E}" destId="{42250AB6-48ED-48D1-9C7C-853DD6BD4E7B}" srcOrd="0" destOrd="0" presId="urn:microsoft.com/office/officeart/2008/layout/HorizontalMultiLevelHierarchy"/>
    <dgm:cxn modelId="{F5FBDE93-FD4D-469B-8011-232FD71C8889}" type="presOf" srcId="{6AFB04C1-FD02-45B4-A60D-C60703F9B20E}" destId="{4E1DEAC2-8440-4296-A091-A13A8B0C4E4F}" srcOrd="0" destOrd="0" presId="urn:microsoft.com/office/officeart/2008/layout/HorizontalMultiLevelHierarchy"/>
    <dgm:cxn modelId="{150FBFAA-DE0E-47C3-8B3B-727BAD1DB84E}" type="presOf" srcId="{78C56BFC-64AE-452D-B9A1-DD2A467FDBE1}" destId="{76576176-C3AD-46B7-8553-4225A904B498}" srcOrd="1" destOrd="0" presId="urn:microsoft.com/office/officeart/2008/layout/HorizontalMultiLevelHierarchy"/>
    <dgm:cxn modelId="{AADDAFB4-3174-4E5B-97DC-66D49034DA36}" srcId="{0B9D68F0-EE5D-4AEA-8EF6-E4C3A02DEDA6}" destId="{C73A12E2-3E56-495C-BE90-65A1523332DD}" srcOrd="2" destOrd="0" parTransId="{564B08E0-503F-4382-8A0F-61A1552F9B07}" sibTransId="{7ABB83F0-8F20-4AD7-A4AC-BC6642E8BE51}"/>
    <dgm:cxn modelId="{A9EB0BBA-65CC-451E-9350-E839B664E325}" type="presOf" srcId="{846D2822-EEF6-4383-AC22-42B1E37D5EB2}" destId="{1DEB3910-3FC8-43D5-828A-D0B35074EABF}" srcOrd="0" destOrd="0" presId="urn:microsoft.com/office/officeart/2008/layout/HorizontalMultiLevelHierarchy"/>
    <dgm:cxn modelId="{286740ED-64FA-462A-ABF1-3722C9F8D5DD}" type="presOf" srcId="{6BCA434A-9E79-40A6-9DBA-AC74ADA4C1A5}" destId="{51A8CE91-5B5E-414B-BC78-D9CC9585E8CD}" srcOrd="0" destOrd="0" presId="urn:microsoft.com/office/officeart/2008/layout/HorizontalMultiLevelHierarchy"/>
    <dgm:cxn modelId="{5DC205F6-717A-4B58-8AAE-57BDA48AA2AE}" type="presOf" srcId="{564B08E0-503F-4382-8A0F-61A1552F9B07}" destId="{91CD6F8A-3F78-4F19-8760-89D52AAC4EAB}" srcOrd="0" destOrd="0" presId="urn:microsoft.com/office/officeart/2008/layout/HorizontalMultiLevelHierarchy"/>
    <dgm:cxn modelId="{25818C51-6D49-4B20-8512-39B85E202DD3}" type="presParOf" srcId="{42250AB6-48ED-48D1-9C7C-853DD6BD4E7B}" destId="{74671C8D-E163-486F-97D1-38B8C6D9B609}" srcOrd="0" destOrd="0" presId="urn:microsoft.com/office/officeart/2008/layout/HorizontalMultiLevelHierarchy"/>
    <dgm:cxn modelId="{F37580C3-09DD-4B52-A787-820CDD2C83AF}" type="presParOf" srcId="{74671C8D-E163-486F-97D1-38B8C6D9B609}" destId="{710BE217-76F0-48CD-A1EE-A7A1F3304CD0}" srcOrd="0" destOrd="0" presId="urn:microsoft.com/office/officeart/2008/layout/HorizontalMultiLevelHierarchy"/>
    <dgm:cxn modelId="{DA00F0C3-ADBA-4908-81E6-25D140AE2C2F}" type="presParOf" srcId="{74671C8D-E163-486F-97D1-38B8C6D9B609}" destId="{B7DE842F-D1F7-4708-9E23-6515F7E2D149}" srcOrd="1" destOrd="0" presId="urn:microsoft.com/office/officeart/2008/layout/HorizontalMultiLevelHierarchy"/>
    <dgm:cxn modelId="{1ADB9BDB-7032-4E0E-8767-FE0EA39E2156}" type="presParOf" srcId="{B7DE842F-D1F7-4708-9E23-6515F7E2D149}" destId="{62D5BCF4-0934-4551-A5C6-836652AD2D65}" srcOrd="0" destOrd="0" presId="urn:microsoft.com/office/officeart/2008/layout/HorizontalMultiLevelHierarchy"/>
    <dgm:cxn modelId="{456F9329-B379-4455-B670-09A96FC876AA}" type="presParOf" srcId="{62D5BCF4-0934-4551-A5C6-836652AD2D65}" destId="{76576176-C3AD-46B7-8553-4225A904B498}" srcOrd="0" destOrd="0" presId="urn:microsoft.com/office/officeart/2008/layout/HorizontalMultiLevelHierarchy"/>
    <dgm:cxn modelId="{30D132CE-672F-49C0-A897-6FC01B7F8CB6}" type="presParOf" srcId="{B7DE842F-D1F7-4708-9E23-6515F7E2D149}" destId="{536C16F5-BD18-4AB9-BDAC-20C0F87A0AFA}" srcOrd="1" destOrd="0" presId="urn:microsoft.com/office/officeart/2008/layout/HorizontalMultiLevelHierarchy"/>
    <dgm:cxn modelId="{E7D025EF-3B45-4655-A2F3-DEFF715D4240}" type="presParOf" srcId="{536C16F5-BD18-4AB9-BDAC-20C0F87A0AFA}" destId="{1DEB3910-3FC8-43D5-828A-D0B35074EABF}" srcOrd="0" destOrd="0" presId="urn:microsoft.com/office/officeart/2008/layout/HorizontalMultiLevelHierarchy"/>
    <dgm:cxn modelId="{00F86A9D-2FA5-459C-B39D-B837183DF226}" type="presParOf" srcId="{536C16F5-BD18-4AB9-BDAC-20C0F87A0AFA}" destId="{9F06C3F8-7B4B-4322-B6C1-51CBD2899949}" srcOrd="1" destOrd="0" presId="urn:microsoft.com/office/officeart/2008/layout/HorizontalMultiLevelHierarchy"/>
    <dgm:cxn modelId="{4C1EF4C0-EBFD-4F56-9959-B39899070235}" type="presParOf" srcId="{B7DE842F-D1F7-4708-9E23-6515F7E2D149}" destId="{4E1DEAC2-8440-4296-A091-A13A8B0C4E4F}" srcOrd="2" destOrd="0" presId="urn:microsoft.com/office/officeart/2008/layout/HorizontalMultiLevelHierarchy"/>
    <dgm:cxn modelId="{FF084CB7-D533-49F0-AB29-2265603B0997}" type="presParOf" srcId="{4E1DEAC2-8440-4296-A091-A13A8B0C4E4F}" destId="{8EFA0603-707B-455F-AA53-EA3740A9037C}" srcOrd="0" destOrd="0" presId="urn:microsoft.com/office/officeart/2008/layout/HorizontalMultiLevelHierarchy"/>
    <dgm:cxn modelId="{4A9EACA9-7F76-403F-9CDE-ECCAF7107CEE}" type="presParOf" srcId="{B7DE842F-D1F7-4708-9E23-6515F7E2D149}" destId="{983A5A99-F758-4B79-87E6-C37305661535}" srcOrd="3" destOrd="0" presId="urn:microsoft.com/office/officeart/2008/layout/HorizontalMultiLevelHierarchy"/>
    <dgm:cxn modelId="{C2775E76-F641-4533-B8E0-DB8BEE567E0E}" type="presParOf" srcId="{983A5A99-F758-4B79-87E6-C37305661535}" destId="{51A8CE91-5B5E-414B-BC78-D9CC9585E8CD}" srcOrd="0" destOrd="0" presId="urn:microsoft.com/office/officeart/2008/layout/HorizontalMultiLevelHierarchy"/>
    <dgm:cxn modelId="{B80015C4-4F7E-4ECA-A2C0-B5A310E347D1}" type="presParOf" srcId="{983A5A99-F758-4B79-87E6-C37305661535}" destId="{E7D5B97E-F24F-4373-A984-1A7E476EFACC}" srcOrd="1" destOrd="0" presId="urn:microsoft.com/office/officeart/2008/layout/HorizontalMultiLevelHierarchy"/>
    <dgm:cxn modelId="{50244073-65B3-4B32-9564-CAD83064E67F}" type="presParOf" srcId="{B7DE842F-D1F7-4708-9E23-6515F7E2D149}" destId="{91CD6F8A-3F78-4F19-8760-89D52AAC4EAB}" srcOrd="4" destOrd="0" presId="urn:microsoft.com/office/officeart/2008/layout/HorizontalMultiLevelHierarchy"/>
    <dgm:cxn modelId="{A448B2BB-0D35-442D-95BD-7EE4F2A6AB57}" type="presParOf" srcId="{91CD6F8A-3F78-4F19-8760-89D52AAC4EAB}" destId="{D1E32447-AAA1-4FD5-AFDB-E128087230D6}" srcOrd="0" destOrd="0" presId="urn:microsoft.com/office/officeart/2008/layout/HorizontalMultiLevelHierarchy"/>
    <dgm:cxn modelId="{DA27FB97-736D-42C5-B039-FA75666DB7ED}" type="presParOf" srcId="{B7DE842F-D1F7-4708-9E23-6515F7E2D149}" destId="{C7761027-473C-41BC-9501-56683425E84C}" srcOrd="5" destOrd="0" presId="urn:microsoft.com/office/officeart/2008/layout/HorizontalMultiLevelHierarchy"/>
    <dgm:cxn modelId="{6BC9557E-1BA6-4229-B676-D260F16B763E}" type="presParOf" srcId="{C7761027-473C-41BC-9501-56683425E84C}" destId="{125DE67B-1DAB-4CC4-9930-FDE6C64D3016}" srcOrd="0" destOrd="0" presId="urn:microsoft.com/office/officeart/2008/layout/HorizontalMultiLevelHierarchy"/>
    <dgm:cxn modelId="{9E11990C-81A8-49C1-9C41-2BB7893A7CDD}" type="presParOf" srcId="{C7761027-473C-41BC-9501-56683425E84C}" destId="{733B4B9C-7C8D-425A-8849-35FA31A90EF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6CBD6-4A99-4E4A-A270-A70AEFBAAF7E}">
      <dsp:nvSpPr>
        <dsp:cNvPr id="0" name=""/>
        <dsp:cNvSpPr/>
      </dsp:nvSpPr>
      <dsp:spPr>
        <a:xfrm>
          <a:off x="3484" y="517200"/>
          <a:ext cx="1886775" cy="2641486"/>
        </a:xfrm>
        <a:prstGeom prst="rect">
          <a:avLst/>
        </a:prstGeom>
        <a:solidFill>
          <a:schemeClr val="accent1">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a:t>Fall 2021</a:t>
          </a:r>
        </a:p>
        <a:p>
          <a:pPr marL="0" lvl="0" indent="0" algn="l" defTabSz="488950">
            <a:lnSpc>
              <a:spcPct val="90000"/>
            </a:lnSpc>
            <a:spcBef>
              <a:spcPct val="0"/>
            </a:spcBef>
            <a:spcAft>
              <a:spcPct val="35000"/>
            </a:spcAft>
            <a:buNone/>
          </a:pPr>
          <a:r>
            <a:rPr lang="en-US" sz="1100" b="0" i="0" u="none" kern="1200"/>
            <a:t>GO Team Developed 2021-2025 Strategic Plan</a:t>
          </a:r>
          <a:endParaRPr lang="en-US" sz="1100" kern="1200"/>
        </a:p>
      </dsp:txBody>
      <dsp:txXfrm>
        <a:off x="3484" y="1520965"/>
        <a:ext cx="1886775" cy="1584891"/>
      </dsp:txXfrm>
    </dsp:sp>
    <dsp:sp modelId="{9C3A7F13-9585-42DF-AD32-B56F82B123C8}">
      <dsp:nvSpPr>
        <dsp:cNvPr id="0" name=""/>
        <dsp:cNvSpPr/>
      </dsp:nvSpPr>
      <dsp:spPr>
        <a:xfrm>
          <a:off x="550649" y="781349"/>
          <a:ext cx="792445" cy="792445"/>
        </a:xfrm>
        <a:prstGeom prst="ellipse">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1</a:t>
          </a:r>
        </a:p>
      </dsp:txBody>
      <dsp:txXfrm>
        <a:off x="666700" y="897400"/>
        <a:ext cx="560343" cy="560343"/>
      </dsp:txXfrm>
    </dsp:sp>
    <dsp:sp modelId="{923B2301-552B-45D2-9EF0-53A10AA17FC6}">
      <dsp:nvSpPr>
        <dsp:cNvPr id="0" name=""/>
        <dsp:cNvSpPr/>
      </dsp:nvSpPr>
      <dsp:spPr>
        <a:xfrm>
          <a:off x="3484" y="3158615"/>
          <a:ext cx="1886775" cy="72"/>
        </a:xfrm>
        <a:prstGeom prst="rect">
          <a:avLst/>
        </a:prstGeom>
        <a:solidFill>
          <a:schemeClr val="accent3">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283A-0FC3-4AF1-AA94-0270DC0B1C33}">
      <dsp:nvSpPr>
        <dsp:cNvPr id="0" name=""/>
        <dsp:cNvSpPr/>
      </dsp:nvSpPr>
      <dsp:spPr>
        <a:xfrm>
          <a:off x="2078938" y="517200"/>
          <a:ext cx="1886775" cy="2641486"/>
        </a:xfrm>
        <a:prstGeom prst="rect">
          <a:avLst/>
        </a:prstGeom>
        <a:solidFill>
          <a:schemeClr val="accent2">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Summer 2024</a:t>
          </a:r>
        </a:p>
        <a:p>
          <a:pPr marL="0" lvl="0" indent="0" algn="l" defTabSz="488950">
            <a:lnSpc>
              <a:spcPct val="90000"/>
            </a:lnSpc>
            <a:spcBef>
              <a:spcPct val="0"/>
            </a:spcBef>
            <a:spcAft>
              <a:spcPct val="35000"/>
            </a:spcAft>
            <a:buNone/>
          </a:pPr>
          <a:r>
            <a:rPr lang="en-US" sz="1100" kern="1200" dirty="0"/>
            <a:t>School Leadership completed Needs Assessment and defined overarching needs for SY22-23</a:t>
          </a:r>
        </a:p>
      </dsp:txBody>
      <dsp:txXfrm>
        <a:off x="2078938" y="1520965"/>
        <a:ext cx="1886775" cy="1584891"/>
      </dsp:txXfrm>
    </dsp:sp>
    <dsp:sp modelId="{C08FC467-91FE-48BD-B243-273925C2B75A}">
      <dsp:nvSpPr>
        <dsp:cNvPr id="0" name=""/>
        <dsp:cNvSpPr/>
      </dsp:nvSpPr>
      <dsp:spPr>
        <a:xfrm>
          <a:off x="2626103" y="781349"/>
          <a:ext cx="792445" cy="792445"/>
        </a:xfrm>
        <a:prstGeom prst="ellipse">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2</a:t>
          </a:r>
        </a:p>
      </dsp:txBody>
      <dsp:txXfrm>
        <a:off x="2742154" y="897400"/>
        <a:ext cx="560343" cy="560343"/>
      </dsp:txXfrm>
    </dsp:sp>
    <dsp:sp modelId="{DE393E47-CBB6-4D77-A342-C9AFD9FC8CB6}">
      <dsp:nvSpPr>
        <dsp:cNvPr id="0" name=""/>
        <dsp:cNvSpPr/>
      </dsp:nvSpPr>
      <dsp:spPr>
        <a:xfrm>
          <a:off x="2078938" y="3158615"/>
          <a:ext cx="1886775" cy="72"/>
        </a:xfrm>
        <a:prstGeom prst="rect">
          <a:avLst/>
        </a:prstGeom>
        <a:solidFill>
          <a:schemeClr val="accent5">
            <a:hueOff val="0"/>
            <a:satOff val="0"/>
            <a:lumOff val="0"/>
            <a:alphaOff val="0"/>
          </a:schemeClr>
        </a:solid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A272C-701A-4327-802B-15E4D04DF389}">
      <dsp:nvSpPr>
        <dsp:cNvPr id="0" name=""/>
        <dsp:cNvSpPr/>
      </dsp:nvSpPr>
      <dsp:spPr>
        <a:xfrm>
          <a:off x="4154392" y="517200"/>
          <a:ext cx="1886775" cy="2641486"/>
        </a:xfrm>
        <a:prstGeom prst="rect">
          <a:avLst/>
        </a:prstGeom>
        <a:solidFill>
          <a:schemeClr val="accent4">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i="0" u="sng" kern="1200" dirty="0"/>
            <a:t>August 2024</a:t>
          </a:r>
        </a:p>
        <a:p>
          <a:pPr marL="0" lvl="0" indent="0" algn="l" defTabSz="488950">
            <a:lnSpc>
              <a:spcPct val="90000"/>
            </a:lnSpc>
            <a:spcBef>
              <a:spcPct val="0"/>
            </a:spcBef>
            <a:spcAft>
              <a:spcPct val="35000"/>
            </a:spcAft>
            <a:buNone/>
          </a:pPr>
          <a:r>
            <a:rPr lang="en-US" sz="1100" b="0" u="none" kern="1200" dirty="0"/>
            <a:t>School Leadership completed 2024-2025 Continuous Improvement Plan</a:t>
          </a:r>
        </a:p>
      </dsp:txBody>
      <dsp:txXfrm>
        <a:off x="4154392" y="1520965"/>
        <a:ext cx="1886775" cy="1584891"/>
      </dsp:txXfrm>
    </dsp:sp>
    <dsp:sp modelId="{4104A2F1-FB99-4C42-8067-46B8EEEC9610}">
      <dsp:nvSpPr>
        <dsp:cNvPr id="0" name=""/>
        <dsp:cNvSpPr/>
      </dsp:nvSpPr>
      <dsp:spPr>
        <a:xfrm>
          <a:off x="4701557" y="781349"/>
          <a:ext cx="792445" cy="792445"/>
        </a:xfrm>
        <a:prstGeom prst="ellipse">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3</a:t>
          </a:r>
        </a:p>
      </dsp:txBody>
      <dsp:txXfrm>
        <a:off x="4817608" y="897400"/>
        <a:ext cx="560343" cy="560343"/>
      </dsp:txXfrm>
    </dsp:sp>
    <dsp:sp modelId="{2EB92C72-3528-4913-AFF6-FF0B4F338399}">
      <dsp:nvSpPr>
        <dsp:cNvPr id="0" name=""/>
        <dsp:cNvSpPr/>
      </dsp:nvSpPr>
      <dsp:spPr>
        <a:xfrm>
          <a:off x="4154392" y="3158615"/>
          <a:ext cx="1886775" cy="72"/>
        </a:xfrm>
        <a:prstGeom prst="rect">
          <a:avLst/>
        </a:prstGeom>
        <a:solidFill>
          <a:schemeClr val="accent4"/>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A837B-0FA3-4970-A9F9-3BD236350D3D}">
      <dsp:nvSpPr>
        <dsp:cNvPr id="0" name=""/>
        <dsp:cNvSpPr/>
      </dsp:nvSpPr>
      <dsp:spPr>
        <a:xfrm>
          <a:off x="6212751" y="526340"/>
          <a:ext cx="1886775" cy="2641486"/>
        </a:xfrm>
        <a:prstGeom prst="rect">
          <a:avLst/>
        </a:prstGeom>
        <a:solidFill>
          <a:schemeClr val="accent5">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Sept. – Dec. 2024</a:t>
          </a:r>
        </a:p>
        <a:p>
          <a:pPr marL="0" lvl="0" indent="0" algn="l" defTabSz="488950">
            <a:lnSpc>
              <a:spcPct val="90000"/>
            </a:lnSpc>
            <a:spcBef>
              <a:spcPct val="0"/>
            </a:spcBef>
            <a:spcAft>
              <a:spcPct val="35000"/>
            </a:spcAft>
            <a:buNone/>
          </a:pPr>
          <a:r>
            <a:rPr lang="en-US" sz="1100" b="0" u="none" kern="1200" dirty="0"/>
            <a:t>Utilizing current data, the </a:t>
          </a:r>
          <a:r>
            <a:rPr lang="en-US" sz="1100" b="1" u="none" kern="1200" dirty="0"/>
            <a:t>GO Team </a:t>
          </a:r>
          <a:r>
            <a:rPr lang="en-US" sz="1100" b="0" u="none" kern="1200" dirty="0"/>
            <a:t>will review &amp; possibly update the school strategic priorities and plan </a:t>
          </a:r>
        </a:p>
      </dsp:txBody>
      <dsp:txXfrm>
        <a:off x="6212751" y="1530105"/>
        <a:ext cx="1886775" cy="1584891"/>
      </dsp:txXfrm>
    </dsp:sp>
    <dsp:sp modelId="{AC6B335A-D8B4-46D8-93DE-B9EF1773F6AC}">
      <dsp:nvSpPr>
        <dsp:cNvPr id="0" name=""/>
        <dsp:cNvSpPr/>
      </dsp:nvSpPr>
      <dsp:spPr>
        <a:xfrm>
          <a:off x="6777010" y="781349"/>
          <a:ext cx="792445" cy="792445"/>
        </a:xfrm>
        <a:prstGeom prst="ellipse">
          <a:avLst/>
        </a:prstGeom>
        <a:solidFill>
          <a:schemeClr val="accent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4</a:t>
          </a:r>
        </a:p>
      </dsp:txBody>
      <dsp:txXfrm>
        <a:off x="6893061" y="897400"/>
        <a:ext cx="560343" cy="560343"/>
      </dsp:txXfrm>
    </dsp:sp>
    <dsp:sp modelId="{7B3E0A16-DB85-46CA-87D6-4D39F6DBFC52}">
      <dsp:nvSpPr>
        <dsp:cNvPr id="0" name=""/>
        <dsp:cNvSpPr/>
      </dsp:nvSpPr>
      <dsp:spPr>
        <a:xfrm>
          <a:off x="6229845" y="3158615"/>
          <a:ext cx="1886775" cy="72"/>
        </a:xfrm>
        <a:prstGeom prst="rect">
          <a:avLst/>
        </a:prstGeom>
        <a:solidFill>
          <a:schemeClr val="accent4">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5DD00-81CA-4D89-AAC9-9CB098B4E837}">
      <dsp:nvSpPr>
        <dsp:cNvPr id="0" name=""/>
        <dsp:cNvSpPr/>
      </dsp:nvSpPr>
      <dsp:spPr>
        <a:xfrm>
          <a:off x="8305299" y="517200"/>
          <a:ext cx="1886775" cy="2641486"/>
        </a:xfrm>
        <a:prstGeom prst="rect">
          <a:avLst/>
        </a:prstGeom>
        <a:solidFill>
          <a:schemeClr val="accent6">
            <a:lumMod val="20000"/>
            <a:lumOff val="80000"/>
            <a:alpha val="9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7100" tIns="330200" rIns="147100" bIns="330200" numCol="1" spcCol="1270" anchor="t" anchorCtr="0">
          <a:noAutofit/>
        </a:bodyPr>
        <a:lstStyle/>
        <a:p>
          <a:pPr marL="0" lvl="0" indent="0" algn="l" defTabSz="488950">
            <a:lnSpc>
              <a:spcPct val="90000"/>
            </a:lnSpc>
            <a:spcBef>
              <a:spcPct val="0"/>
            </a:spcBef>
            <a:spcAft>
              <a:spcPct val="35000"/>
            </a:spcAft>
            <a:buNone/>
          </a:pPr>
          <a:r>
            <a:rPr lang="en-US" sz="1100" b="1" u="sng" kern="1200" dirty="0"/>
            <a:t>Before Winter Break</a:t>
          </a:r>
        </a:p>
        <a:p>
          <a:pPr marL="0" lvl="0" indent="0" algn="l" defTabSz="488950">
            <a:lnSpc>
              <a:spcPct val="90000"/>
            </a:lnSpc>
            <a:spcBef>
              <a:spcPct val="0"/>
            </a:spcBef>
            <a:spcAft>
              <a:spcPct val="35000"/>
            </a:spcAft>
            <a:buNone/>
          </a:pPr>
          <a:r>
            <a:rPr lang="en-US" sz="1100" b="1" kern="1200" dirty="0"/>
            <a:t>GO Team </a:t>
          </a:r>
          <a:r>
            <a:rPr lang="en-US" sz="1100" kern="1200" dirty="0"/>
            <a:t>will take action (vote) on the rank of the strategic plan priorities for SY24-25 in preparation for budget discussions.</a:t>
          </a:r>
        </a:p>
      </dsp:txBody>
      <dsp:txXfrm>
        <a:off x="8305299" y="1520965"/>
        <a:ext cx="1886775" cy="1584891"/>
      </dsp:txXfrm>
    </dsp:sp>
    <dsp:sp modelId="{06772805-3643-43C2-9C80-F43268C57C20}">
      <dsp:nvSpPr>
        <dsp:cNvPr id="0" name=""/>
        <dsp:cNvSpPr/>
      </dsp:nvSpPr>
      <dsp:spPr>
        <a:xfrm>
          <a:off x="8852464" y="781349"/>
          <a:ext cx="792445" cy="792445"/>
        </a:xfrm>
        <a:prstGeom prst="ellipse">
          <a:avLst/>
        </a:prstGeom>
        <a:solidFill>
          <a:schemeClr val="accent6"/>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782" tIns="12700" rIns="61782" bIns="12700" numCol="1" spcCol="1270" anchor="ctr" anchorCtr="0">
          <a:noAutofit/>
        </a:bodyPr>
        <a:lstStyle/>
        <a:p>
          <a:pPr marL="0" lvl="0" indent="0" algn="ctr" defTabSz="1689100">
            <a:lnSpc>
              <a:spcPct val="90000"/>
            </a:lnSpc>
            <a:spcBef>
              <a:spcPct val="0"/>
            </a:spcBef>
            <a:spcAft>
              <a:spcPct val="35000"/>
            </a:spcAft>
            <a:buNone/>
          </a:pPr>
          <a:r>
            <a:rPr lang="en-US" sz="3800" kern="1200"/>
            <a:t>5</a:t>
          </a:r>
        </a:p>
      </dsp:txBody>
      <dsp:txXfrm>
        <a:off x="8968515" y="897400"/>
        <a:ext cx="560343" cy="560343"/>
      </dsp:txXfrm>
    </dsp:sp>
    <dsp:sp modelId="{77F59A8B-7684-4E29-B44F-B0F96367FE70}">
      <dsp:nvSpPr>
        <dsp:cNvPr id="0" name=""/>
        <dsp:cNvSpPr/>
      </dsp:nvSpPr>
      <dsp:spPr>
        <a:xfrm>
          <a:off x="8305299" y="3158615"/>
          <a:ext cx="1886775" cy="72"/>
        </a:xfrm>
        <a:prstGeom prst="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D6F8A-3F78-4F19-8760-89D52AAC4EAB}">
      <dsp:nvSpPr>
        <dsp:cNvPr id="0" name=""/>
        <dsp:cNvSpPr/>
      </dsp:nvSpPr>
      <dsp:spPr>
        <a:xfrm>
          <a:off x="3374738" y="2606742"/>
          <a:ext cx="646793" cy="1387012"/>
        </a:xfrm>
        <a:custGeom>
          <a:avLst/>
          <a:gdLst/>
          <a:ahLst/>
          <a:cxnLst/>
          <a:rect l="0" t="0" r="0" b="0"/>
          <a:pathLst>
            <a:path>
              <a:moveTo>
                <a:pt x="0" y="0"/>
              </a:moveTo>
              <a:lnTo>
                <a:pt x="323396" y="0"/>
              </a:lnTo>
              <a:lnTo>
                <a:pt x="323396" y="1387012"/>
              </a:lnTo>
              <a:lnTo>
                <a:pt x="646793" y="138701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59875" y="3261988"/>
        <a:ext cx="76520" cy="76520"/>
      </dsp:txXfrm>
    </dsp:sp>
    <dsp:sp modelId="{4E1DEAC2-8440-4296-A091-A13A8B0C4E4F}">
      <dsp:nvSpPr>
        <dsp:cNvPr id="0" name=""/>
        <dsp:cNvSpPr/>
      </dsp:nvSpPr>
      <dsp:spPr>
        <a:xfrm>
          <a:off x="3374738" y="2606742"/>
          <a:ext cx="646793" cy="102591"/>
        </a:xfrm>
        <a:custGeom>
          <a:avLst/>
          <a:gdLst/>
          <a:ahLst/>
          <a:cxnLst/>
          <a:rect l="0" t="0" r="0" b="0"/>
          <a:pathLst>
            <a:path>
              <a:moveTo>
                <a:pt x="0" y="0"/>
              </a:moveTo>
              <a:lnTo>
                <a:pt x="323396" y="0"/>
              </a:lnTo>
              <a:lnTo>
                <a:pt x="323396" y="102591"/>
              </a:lnTo>
              <a:lnTo>
                <a:pt x="646793" y="10259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81763" y="2641665"/>
        <a:ext cx="32743" cy="32743"/>
      </dsp:txXfrm>
    </dsp:sp>
    <dsp:sp modelId="{62D5BCF4-0934-4551-A5C6-836652AD2D65}">
      <dsp:nvSpPr>
        <dsp:cNvPr id="0" name=""/>
        <dsp:cNvSpPr/>
      </dsp:nvSpPr>
      <dsp:spPr>
        <a:xfrm>
          <a:off x="3374738" y="1424912"/>
          <a:ext cx="646793" cy="1181829"/>
        </a:xfrm>
        <a:custGeom>
          <a:avLst/>
          <a:gdLst/>
          <a:ahLst/>
          <a:cxnLst/>
          <a:rect l="0" t="0" r="0" b="0"/>
          <a:pathLst>
            <a:path>
              <a:moveTo>
                <a:pt x="0" y="1181829"/>
              </a:moveTo>
              <a:lnTo>
                <a:pt x="323396" y="1181829"/>
              </a:lnTo>
              <a:lnTo>
                <a:pt x="323396" y="0"/>
              </a:lnTo>
              <a:lnTo>
                <a:pt x="646793" y="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64454" y="1982146"/>
        <a:ext cx="67362" cy="67362"/>
      </dsp:txXfrm>
    </dsp:sp>
    <dsp:sp modelId="{710BE217-76F0-48CD-A1EE-A7A1F3304CD0}">
      <dsp:nvSpPr>
        <dsp:cNvPr id="0" name=""/>
        <dsp:cNvSpPr/>
      </dsp:nvSpPr>
      <dsp:spPr>
        <a:xfrm rot="16200000">
          <a:off x="370262" y="1301081"/>
          <a:ext cx="3397631" cy="261132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solidFill>
            </a:rPr>
            <a:t>If not, which CIP Goal(s) are missing and should be added to the Strategic Plan?</a:t>
          </a:r>
          <a:endParaRPr lang="en-US" sz="2400" kern="1200" dirty="0"/>
        </a:p>
      </dsp:txBody>
      <dsp:txXfrm>
        <a:off x="370262" y="1301081"/>
        <a:ext cx="3397631" cy="2611320"/>
      </dsp:txXfrm>
    </dsp:sp>
    <dsp:sp modelId="{1DEB3910-3FC8-43D5-828A-D0B35074EABF}">
      <dsp:nvSpPr>
        <dsp:cNvPr id="0" name=""/>
        <dsp:cNvSpPr/>
      </dsp:nvSpPr>
      <dsp:spPr>
        <a:xfrm>
          <a:off x="4021531" y="911143"/>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911143"/>
        <a:ext cx="3370320" cy="1027536"/>
      </dsp:txXfrm>
    </dsp:sp>
    <dsp:sp modelId="{51A8CE91-5B5E-414B-BC78-D9CC9585E8CD}">
      <dsp:nvSpPr>
        <dsp:cNvPr id="0" name=""/>
        <dsp:cNvSpPr/>
      </dsp:nvSpPr>
      <dsp:spPr>
        <a:xfrm>
          <a:off x="4021531" y="2195565"/>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2195565"/>
        <a:ext cx="3370320" cy="1027536"/>
      </dsp:txXfrm>
    </dsp:sp>
    <dsp:sp modelId="{125DE67B-1DAB-4CC4-9930-FDE6C64D3016}">
      <dsp:nvSpPr>
        <dsp:cNvPr id="0" name=""/>
        <dsp:cNvSpPr/>
      </dsp:nvSpPr>
      <dsp:spPr>
        <a:xfrm>
          <a:off x="4021531" y="3479986"/>
          <a:ext cx="3370320" cy="102753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a:off x="4021531" y="3479986"/>
        <a:ext cx="3370320" cy="1027536"/>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AB8E97A3-458B-4459-8849-EF3A8D885423}">
          <dgm:prSet phldrT="1"/>
          <dgm:t>
            <a:bodyPr/>
            <a:lstStyle/>
            <a:p>
              <a:r>
                <a:t>1</a:t>
              </a:r>
            </a:p>
          </dgm:t>
        </dgm:pt>
        <dgm:pt modelId="201" type="sibTrans" cxnId="{95F9FFCB-1BFC-4B36-BE44-D6A1469F21C3}">
          <dgm:prSet phldrT="2"/>
          <dgm:t>
            <a:bodyPr/>
            <a:lstStyle/>
            <a:p>
              <a:r>
                <a:t>2</a:t>
              </a:r>
            </a:p>
          </dgm:t>
        </dgm:pt>
        <dgm:pt modelId="301" type="sibTrans" cxnId="{A69863A3-5EBF-4CAE-AA51-83CA76DE20BB}">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C7BA811-8917-4F1D-B22F-E96045BFA4E0}" type="datetimeFigureOut">
              <a:rPr lang="en-US" smtClean="0"/>
              <a:t>10/2/2024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40C6A29-4676-420C-BBE3-ACC2B80F64D4}" type="slidenum">
              <a:rPr lang="en-US" smtClean="0"/>
              <a:t>‹#›</a:t>
            </a:fld>
            <a:endParaRPr lang="en-US"/>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p11:notes"/>
          <p:cNvSpPr txBox="1">
            <a:spLocks noGrp="1"/>
          </p:cNvSpPr>
          <p:nvPr>
            <p:ph type="body" idx="1"/>
          </p:nvPr>
        </p:nvSpPr>
        <p:spPr>
          <a:xfrm>
            <a:off x="702310" y="4480004"/>
            <a:ext cx="5618480" cy="3665458"/>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26" name="Google Shape;326;p11:notes"/>
          <p:cNvSpPr txBox="1">
            <a:spLocks noGrp="1"/>
          </p:cNvSpPr>
          <p:nvPr>
            <p:ph type="sldNum" idx="12"/>
          </p:nvPr>
        </p:nvSpPr>
        <p:spPr>
          <a:xfrm>
            <a:off x="3978132" y="8842030"/>
            <a:ext cx="3043343" cy="467071"/>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a:buSzPts val="1100"/>
            </a:pPr>
            <a:r>
              <a:rPr lang="en-US"/>
              <a:t>Notes for School CIP Teams: After completing</a:t>
            </a:r>
            <a:r>
              <a:rPr lang="en-US" baseline="0"/>
              <a:t> your Comprehensive Needs Assessment ( data protocol), you will come here and identify some strengths and opportunities/challenges you have observed from the data. The priority areas are Literacy, Numeracy, and Whole Child &amp; Student Support. Identify an overarching need for each area. Formulate a problem statement for each area. Make sure the problem statement meets the criteria. Refer to your CIP resources.</a:t>
            </a:r>
            <a:endParaRPr lang="en-US"/>
          </a:p>
        </p:txBody>
      </p:sp>
      <p:sp>
        <p:nvSpPr>
          <p:cNvPr id="168" name="Google Shape;168;p4: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311968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18769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779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userDrawn="1">
            <p:ph idx="1"/>
          </p:nvPr>
        </p:nvSpPr>
        <p:spPr>
          <a:xfrm>
            <a:off x="4224528" y="3222752"/>
            <a:ext cx="6766560"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userDrawn="1">
            <p:ph type="sldNum" sz="quarter" idx="12"/>
          </p:nvPr>
        </p:nvSpPr>
        <p:spPr/>
        <p:txBody>
          <a:bodyPr>
            <a:noAutofit/>
          </a:bodyPr>
          <a:lstStyle/>
          <a:p>
            <a:fld id="{48F63A3B-78C7-47BE-AE5E-E10140E04643}" type="slidenum">
              <a:rPr lang="en-US" dirty="0"/>
              <a:t>‹#›</a:t>
            </a:fld>
            <a:endParaRPr lang="en-US" dirty="0"/>
          </a:p>
        </p:txBody>
      </p:sp>
      <p:sp>
        <p:nvSpPr>
          <p:cNvPr id="17" name="Freeform: Shape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064500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44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809711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r>
              <a:rPr lang="en-US" dirty="0"/>
              <a:t>Presentation title</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9820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41412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3300"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100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a:noAutofit/>
          </a:bodyPr>
          <a:lstStyle>
            <a:lvl1pPr marL="0" indent="0">
              <a:buNone/>
              <a:defRPr sz="24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3399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a:t>Title</a:t>
            </a:r>
          </a:p>
        </p:txBody>
      </p:sp>
    </p:spTree>
    <p:extLst>
      <p:ext uri="{BB962C8B-B14F-4D97-AF65-F5344CB8AC3E}">
        <p14:creationId xmlns:p14="http://schemas.microsoft.com/office/powerpoint/2010/main" val="3828077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a:t>Title</a:t>
            </a:r>
          </a:p>
        </p:txBody>
      </p:sp>
    </p:spTree>
    <p:extLst>
      <p:ext uri="{BB962C8B-B14F-4D97-AF65-F5344CB8AC3E}">
        <p14:creationId xmlns:p14="http://schemas.microsoft.com/office/powerpoint/2010/main" val="761865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500"/>
            </a:lvl1pPr>
          </a:lstStyle>
          <a:p>
            <a:pPr lvl="0"/>
            <a:r>
              <a:rPr lang="en-US"/>
              <a:t>Click to edit Master text styles</a:t>
            </a:r>
          </a:p>
        </p:txBody>
      </p:sp>
    </p:spTree>
    <p:extLst>
      <p:ext uri="{BB962C8B-B14F-4D97-AF65-F5344CB8AC3E}">
        <p14:creationId xmlns:p14="http://schemas.microsoft.com/office/powerpoint/2010/main" val="2835170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48F63A3B-78C7-47BE-AE5E-E10140E04643}" type="slidenum">
              <a:rPr lang="en-US" smtClean="0"/>
              <a:pPr/>
              <a:t>‹#›</a:t>
            </a:fld>
            <a:endParaRPr lang="en-US" dirty="0"/>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500"/>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2249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800" b="1" cap="all" baseline="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015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900"/>
            </a:lvl1pPr>
          </a:lstStyle>
          <a:p>
            <a:r>
              <a:rPr lang="en-US"/>
              <a:t>Click icon to add picture</a:t>
            </a: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347472" indent="-347472" algn="l">
              <a:spcBef>
                <a:spcPts val="360"/>
              </a:spcBef>
              <a:buFont typeface="Arial" panose="020B0604020202020204" pitchFamily="34" charset="0"/>
              <a:buChar char="•"/>
              <a:defRPr sz="1500"/>
            </a:lvl1pPr>
          </a:lstStyle>
          <a:p>
            <a:pPr lvl="0"/>
            <a:r>
              <a:rPr lang="en-US"/>
              <a:t>Click to edit Master text styles</a:t>
            </a:r>
          </a:p>
        </p:txBody>
      </p:sp>
    </p:spTree>
    <p:extLst>
      <p:ext uri="{BB962C8B-B14F-4D97-AF65-F5344CB8AC3E}">
        <p14:creationId xmlns:p14="http://schemas.microsoft.com/office/powerpoint/2010/main" val="2809821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08150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44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08556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500"/>
            </a:lvl1pPr>
            <a:lvl2pPr>
              <a:defRPr sz="13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911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969127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47329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2929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93892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 id="2147483789"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11058579" y="6436170"/>
            <a:ext cx="987552" cy="274320"/>
          </a:xfrm>
          <a:prstGeom prst="rect">
            <a:avLst/>
          </a:prstGeom>
        </p:spPr>
        <p:txBody>
          <a:bodyPr vert="horz" lIns="91440" tIns="45720" rIns="91440" bIns="45720" rtlCol="0" anchor="ctr"/>
          <a:lstStyle>
            <a:lvl1pPr algn="ct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71123423"/>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Lst>
  <p:hf hdr="0" dt="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a:xfrm>
            <a:off x="4640366" y="2743200"/>
            <a:ext cx="7045666" cy="2386584"/>
          </a:xfrm>
        </p:spPr>
        <p:txBody>
          <a:bodyPr/>
          <a:lstStyle/>
          <a:p>
            <a:r>
              <a:rPr lang="en-US" dirty="0">
                <a:solidFill>
                  <a:srgbClr val="FFFFFF"/>
                </a:solidFill>
              </a:rPr>
              <a:t>GO Team </a:t>
            </a:r>
            <a:br>
              <a:rPr lang="en-US" dirty="0">
                <a:solidFill>
                  <a:srgbClr val="FFFFFF"/>
                </a:solidFill>
              </a:rPr>
            </a:br>
            <a:r>
              <a:rPr lang="en-US" dirty="0">
                <a:solidFill>
                  <a:srgbClr val="FFFFFF"/>
                </a:solidFill>
              </a:rPr>
              <a:t>Business Meeting #2</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r>
              <a:rPr lang="en-US">
                <a:solidFill>
                  <a:srgbClr val="FFFFFF"/>
                </a:solidFill>
              </a:rPr>
              <a:t>Where we are – Where we’re going</a:t>
            </a:r>
            <a:endParaRPr lang="en-US"/>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514600"/>
            <a:ext cx="5559552" cy="1828800"/>
          </a:xfrm>
        </p:spPr>
        <p:txBody>
          <a:bodyPr/>
          <a:lstStyle/>
          <a:p>
            <a:r>
              <a:rPr lang="en-US" dirty="0">
                <a:solidFill>
                  <a:srgbClr val="FFFFFF"/>
                </a:solidFill>
              </a:rPr>
              <a:t>Continuous Improvement Plan</a:t>
            </a:r>
            <a:endParaRPr lang="en-US" dirty="0"/>
          </a:p>
        </p:txBody>
      </p:sp>
    </p:spTree>
    <p:extLst>
      <p:ext uri="{BB962C8B-B14F-4D97-AF65-F5344CB8AC3E}">
        <p14:creationId xmlns:p14="http://schemas.microsoft.com/office/powerpoint/2010/main" val="940164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32" name="Google Shape;177;p4">
            <a:extLst>
              <a:ext uri="{FF2B5EF4-FFF2-40B4-BE49-F238E27FC236}">
                <a16:creationId xmlns:a16="http://schemas.microsoft.com/office/drawing/2014/main" id="{EE5CEC57-7C01-5E1C-A618-E9EAF36DF731}"/>
              </a:ext>
            </a:extLst>
          </p:cNvPr>
          <p:cNvSpPr/>
          <p:nvPr/>
        </p:nvSpPr>
        <p:spPr>
          <a:xfrm>
            <a:off x="2081537" y="813186"/>
            <a:ext cx="2982578" cy="358706"/>
          </a:xfrm>
          <a:prstGeom prst="roundRect">
            <a:avLst>
              <a:gd name="adj" fmla="val 0"/>
            </a:avLst>
          </a:prstGeom>
          <a:noFill/>
          <a:ln>
            <a:noFill/>
          </a:ln>
        </p:spPr>
        <p:txBody>
          <a:bodyPr spcFirstLastPara="1" wrap="square" lIns="59981" tIns="59981" rIns="59981" bIns="59981" anchor="ctr" anchorCtr="0">
            <a:noAutofit/>
          </a:bodyPr>
          <a:lstStyle/>
          <a:p>
            <a:pPr marL="0" marR="0" lvl="0" indent="0" algn="l" defTabSz="914400" rtl="0" eaLnBrk="1" fontAlgn="auto" latinLnBrk="0" hangingPunct="1">
              <a:lnSpc>
                <a:spcPct val="100000"/>
              </a:lnSpc>
              <a:spcBef>
                <a:spcPts val="0"/>
              </a:spcBef>
              <a:spcAft>
                <a:spcPts val="0"/>
              </a:spcAft>
              <a:buClrTx/>
              <a:buSzPts val="1600"/>
              <a:buFontTx/>
              <a:buNone/>
              <a:tabLst/>
              <a:defRPr/>
            </a:pPr>
            <a:endParaRPr kumimoji="0" sz="1400" b="1" i="0" u="none" strike="noStrike" kern="1200" cap="none" spc="0" normalizeH="0" baseline="0" noProof="0">
              <a:ln>
                <a:noFill/>
              </a:ln>
              <a:solidFill>
                <a:prstClr val="black"/>
              </a:solidFill>
              <a:effectLst/>
              <a:uLnTx/>
              <a:uFillTx/>
              <a:latin typeface="Avenir Next LT Pro"/>
              <a:ea typeface="+mn-ea"/>
              <a:cs typeface="+mn-cs"/>
            </a:endParaRPr>
          </a:p>
        </p:txBody>
      </p:sp>
      <p:pic>
        <p:nvPicPr>
          <p:cNvPr id="5" name="Picture 4">
            <a:extLst>
              <a:ext uri="{FF2B5EF4-FFF2-40B4-BE49-F238E27FC236}">
                <a16:creationId xmlns:a16="http://schemas.microsoft.com/office/drawing/2014/main" id="{BDA6688A-E9A8-8996-9C74-7C0169E243A0}"/>
              </a:ext>
            </a:extLst>
          </p:cNvPr>
          <p:cNvPicPr>
            <a:picLocks noChangeAspect="1"/>
          </p:cNvPicPr>
          <p:nvPr/>
        </p:nvPicPr>
        <p:blipFill>
          <a:blip r:embed="rId3"/>
          <a:stretch>
            <a:fillRect/>
          </a:stretch>
        </p:blipFill>
        <p:spPr>
          <a:xfrm>
            <a:off x="752475" y="1652587"/>
            <a:ext cx="10687050" cy="35528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A901199-BA66-918B-A304-8AB71B94DA76}"/>
              </a:ext>
            </a:extLst>
          </p:cNvPr>
          <p:cNvSpPr>
            <a:spLocks noGrp="1"/>
          </p:cNvSpPr>
          <p:nvPr>
            <p:ph type="ftr" sz="quarter" idx="11"/>
          </p:nvPr>
        </p:nvSpPr>
        <p:spPr/>
        <p:txBody>
          <a:bodyPr/>
          <a:lstStyle/>
          <a:p>
            <a:pPr>
              <a:defRPr/>
            </a:pPr>
            <a:r>
              <a:rPr lang="en-US">
                <a:solidFill>
                  <a:prstClr val="black">
                    <a:tint val="75000"/>
                  </a:prstClr>
                </a:solidFill>
              </a:rPr>
              <a:t>Presentation Title</a:t>
            </a:r>
          </a:p>
        </p:txBody>
      </p:sp>
      <p:sp>
        <p:nvSpPr>
          <p:cNvPr id="3" name="Slide Number Placeholder 2">
            <a:extLst>
              <a:ext uri="{FF2B5EF4-FFF2-40B4-BE49-F238E27FC236}">
                <a16:creationId xmlns:a16="http://schemas.microsoft.com/office/drawing/2014/main" id="{D072C46C-BE55-9C6C-6684-D265E48867B7}"/>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a:solidFill>
                <a:prstClr val="black">
                  <a:tint val="75000"/>
                </a:prstClr>
              </a:solidFill>
            </a:endParaRPr>
          </a:p>
        </p:txBody>
      </p:sp>
      <p:pic>
        <p:nvPicPr>
          <p:cNvPr id="5" name="Picture 4">
            <a:extLst>
              <a:ext uri="{FF2B5EF4-FFF2-40B4-BE49-F238E27FC236}">
                <a16:creationId xmlns:a16="http://schemas.microsoft.com/office/drawing/2014/main" id="{52F94430-3905-332A-9C7F-8518E46AECF3}"/>
              </a:ext>
            </a:extLst>
          </p:cNvPr>
          <p:cNvPicPr>
            <a:picLocks noChangeAspect="1"/>
          </p:cNvPicPr>
          <p:nvPr/>
        </p:nvPicPr>
        <p:blipFill>
          <a:blip r:embed="rId2"/>
          <a:stretch>
            <a:fillRect/>
          </a:stretch>
        </p:blipFill>
        <p:spPr>
          <a:xfrm>
            <a:off x="1274774" y="0"/>
            <a:ext cx="9642451" cy="6858000"/>
          </a:xfrm>
          <a:prstGeom prst="rect">
            <a:avLst/>
          </a:prstGeom>
        </p:spPr>
      </p:pic>
    </p:spTree>
    <p:extLst>
      <p:ext uri="{BB962C8B-B14F-4D97-AF65-F5344CB8AC3E}">
        <p14:creationId xmlns:p14="http://schemas.microsoft.com/office/powerpoint/2010/main" val="876224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BEC1BE-FD8E-823E-9CC1-21D640ADD795}"/>
              </a:ext>
            </a:extLst>
          </p:cNvPr>
          <p:cNvPicPr>
            <a:picLocks noChangeAspect="1"/>
          </p:cNvPicPr>
          <p:nvPr/>
        </p:nvPicPr>
        <p:blipFill>
          <a:blip r:embed="rId2"/>
          <a:stretch>
            <a:fillRect/>
          </a:stretch>
        </p:blipFill>
        <p:spPr>
          <a:xfrm>
            <a:off x="781050" y="956829"/>
            <a:ext cx="10629900" cy="4667250"/>
          </a:xfrm>
          <a:prstGeom prst="rect">
            <a:avLst/>
          </a:prstGeom>
        </p:spPr>
      </p:pic>
    </p:spTree>
    <p:extLst>
      <p:ext uri="{BB962C8B-B14F-4D97-AF65-F5344CB8AC3E}">
        <p14:creationId xmlns:p14="http://schemas.microsoft.com/office/powerpoint/2010/main" val="1813910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ADD5FF-9C4C-E1DE-1FFE-956C05E40718}"/>
              </a:ext>
            </a:extLst>
          </p:cNvPr>
          <p:cNvSpPr>
            <a:spLocks noGrp="1"/>
          </p:cNvSpPr>
          <p:nvPr>
            <p:ph type="sldNum" sz="quarter" idx="12"/>
          </p:nvPr>
        </p:nvSpPr>
        <p:spPr/>
        <p:txBody>
          <a:bodyPr/>
          <a:lstStyle/>
          <a:p>
            <a:fld id="{48F63A3B-78C7-47BE-AE5E-E10140E04643}" type="slidenum">
              <a:rPr lang="en-US" smtClean="0"/>
              <a:t>14</a:t>
            </a:fld>
            <a:endParaRPr lang="en-US" dirty="0"/>
          </a:p>
        </p:txBody>
      </p:sp>
      <p:pic>
        <p:nvPicPr>
          <p:cNvPr id="4" name="Picture 3">
            <a:extLst>
              <a:ext uri="{FF2B5EF4-FFF2-40B4-BE49-F238E27FC236}">
                <a16:creationId xmlns:a16="http://schemas.microsoft.com/office/drawing/2014/main" id="{CF8F1540-EB76-1AB8-0B67-E35E70AB338A}"/>
              </a:ext>
            </a:extLst>
          </p:cNvPr>
          <p:cNvPicPr>
            <a:picLocks noChangeAspect="1"/>
          </p:cNvPicPr>
          <p:nvPr/>
        </p:nvPicPr>
        <p:blipFill>
          <a:blip r:embed="rId2"/>
          <a:stretch>
            <a:fillRect/>
          </a:stretch>
        </p:blipFill>
        <p:spPr>
          <a:xfrm>
            <a:off x="0" y="283745"/>
            <a:ext cx="12192000" cy="6290509"/>
          </a:xfrm>
          <a:prstGeom prst="rect">
            <a:avLst/>
          </a:prstGeom>
        </p:spPr>
      </p:pic>
    </p:spTree>
    <p:extLst>
      <p:ext uri="{BB962C8B-B14F-4D97-AF65-F5344CB8AC3E}">
        <p14:creationId xmlns:p14="http://schemas.microsoft.com/office/powerpoint/2010/main" val="3112800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48C8C2-EED7-8C5F-3F8B-5C701B811965}"/>
              </a:ext>
            </a:extLst>
          </p:cNvPr>
          <p:cNvSpPr>
            <a:spLocks noGrp="1"/>
          </p:cNvSpPr>
          <p:nvPr>
            <p:ph type="sldNum" sz="quarter" idx="12"/>
          </p:nvPr>
        </p:nvSpPr>
        <p:spPr/>
        <p:txBody>
          <a:bodyPr/>
          <a:lstStyle/>
          <a:p>
            <a:fld id="{48F63A3B-78C7-47BE-AE5E-E10140E04643}" type="slidenum">
              <a:rPr lang="en-US" smtClean="0"/>
              <a:t>15</a:t>
            </a:fld>
            <a:endParaRPr lang="en-US" dirty="0"/>
          </a:p>
        </p:txBody>
      </p:sp>
      <p:pic>
        <p:nvPicPr>
          <p:cNvPr id="4" name="Picture 3">
            <a:extLst>
              <a:ext uri="{FF2B5EF4-FFF2-40B4-BE49-F238E27FC236}">
                <a16:creationId xmlns:a16="http://schemas.microsoft.com/office/drawing/2014/main" id="{EACFD700-3016-F519-58DD-F8F9F8A328F6}"/>
              </a:ext>
            </a:extLst>
          </p:cNvPr>
          <p:cNvPicPr>
            <a:picLocks noChangeAspect="1"/>
          </p:cNvPicPr>
          <p:nvPr/>
        </p:nvPicPr>
        <p:blipFill>
          <a:blip r:embed="rId2"/>
          <a:stretch>
            <a:fillRect/>
          </a:stretch>
        </p:blipFill>
        <p:spPr>
          <a:xfrm>
            <a:off x="323273" y="689317"/>
            <a:ext cx="12192000" cy="5479365"/>
          </a:xfrm>
          <a:prstGeom prst="rect">
            <a:avLst/>
          </a:prstGeom>
        </p:spPr>
      </p:pic>
    </p:spTree>
    <p:extLst>
      <p:ext uri="{BB962C8B-B14F-4D97-AF65-F5344CB8AC3E}">
        <p14:creationId xmlns:p14="http://schemas.microsoft.com/office/powerpoint/2010/main" val="3364731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E5FE64-4CDA-2786-505E-AAB7385D6BD7}"/>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4" name="Picture 3">
            <a:extLst>
              <a:ext uri="{FF2B5EF4-FFF2-40B4-BE49-F238E27FC236}">
                <a16:creationId xmlns:a16="http://schemas.microsoft.com/office/drawing/2014/main" id="{73C644BB-C101-4E5A-8D43-C41C6D45B364}"/>
              </a:ext>
            </a:extLst>
          </p:cNvPr>
          <p:cNvPicPr>
            <a:picLocks noChangeAspect="1"/>
          </p:cNvPicPr>
          <p:nvPr/>
        </p:nvPicPr>
        <p:blipFill>
          <a:blip r:embed="rId2"/>
          <a:stretch>
            <a:fillRect/>
          </a:stretch>
        </p:blipFill>
        <p:spPr>
          <a:xfrm>
            <a:off x="387927" y="1769464"/>
            <a:ext cx="11148292" cy="3319071"/>
          </a:xfrm>
          <a:prstGeom prst="rect">
            <a:avLst/>
          </a:prstGeom>
        </p:spPr>
      </p:pic>
    </p:spTree>
    <p:extLst>
      <p:ext uri="{BB962C8B-B14F-4D97-AF65-F5344CB8AC3E}">
        <p14:creationId xmlns:p14="http://schemas.microsoft.com/office/powerpoint/2010/main" val="384604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081AD0-F7EF-9546-3B86-4AAE3944FF59}"/>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4" name="Picture 3">
            <a:extLst>
              <a:ext uri="{FF2B5EF4-FFF2-40B4-BE49-F238E27FC236}">
                <a16:creationId xmlns:a16="http://schemas.microsoft.com/office/drawing/2014/main" id="{8D1EC851-3B51-DB7A-C36F-AB12283176DB}"/>
              </a:ext>
            </a:extLst>
          </p:cNvPr>
          <p:cNvPicPr>
            <a:picLocks noChangeAspect="1"/>
          </p:cNvPicPr>
          <p:nvPr/>
        </p:nvPicPr>
        <p:blipFill>
          <a:blip r:embed="rId2"/>
          <a:stretch>
            <a:fillRect/>
          </a:stretch>
        </p:blipFill>
        <p:spPr>
          <a:xfrm>
            <a:off x="387926" y="916935"/>
            <a:ext cx="11804073" cy="5024130"/>
          </a:xfrm>
          <a:prstGeom prst="rect">
            <a:avLst/>
          </a:prstGeom>
        </p:spPr>
      </p:pic>
    </p:spTree>
    <p:extLst>
      <p:ext uri="{BB962C8B-B14F-4D97-AF65-F5344CB8AC3E}">
        <p14:creationId xmlns:p14="http://schemas.microsoft.com/office/powerpoint/2010/main" val="2686586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D747095-2BDD-F7D0-F255-2B1E06BEAC41}"/>
              </a:ext>
            </a:extLst>
          </p:cNvPr>
          <p:cNvSpPr>
            <a:spLocks noGrp="1"/>
          </p:cNvSpPr>
          <p:nvPr>
            <p:ph type="title"/>
          </p:nvPr>
        </p:nvSpPr>
        <p:spPr>
          <a:xfrm>
            <a:off x="183767" y="1931118"/>
            <a:ext cx="2951205" cy="2851827"/>
          </a:xfrm>
        </p:spPr>
        <p:txBody>
          <a:bodyPr>
            <a:normAutofit/>
          </a:bodyPr>
          <a:lstStyle/>
          <a:p>
            <a:r>
              <a:rPr lang="en-US" b="1" dirty="0">
                <a:solidFill>
                  <a:schemeClr val="accent4"/>
                </a:solidFill>
              </a:rPr>
              <a:t>GO Team</a:t>
            </a:r>
            <a:br>
              <a:rPr lang="en-US" b="1" dirty="0">
                <a:solidFill>
                  <a:srgbClr val="FFFFFF"/>
                </a:solidFill>
              </a:rPr>
            </a:br>
            <a:r>
              <a:rPr lang="en-US" b="1" dirty="0">
                <a:solidFill>
                  <a:srgbClr val="FFFFFF"/>
                </a:solidFill>
              </a:rPr>
              <a:t>Activity</a:t>
            </a:r>
            <a:br>
              <a:rPr lang="en-US" b="1" dirty="0">
                <a:solidFill>
                  <a:srgbClr val="FFFFFF"/>
                </a:solidFill>
              </a:rPr>
            </a:br>
            <a:r>
              <a:rPr lang="en-US" b="1" dirty="0">
                <a:solidFill>
                  <a:srgbClr val="FFFFFF"/>
                </a:solidFill>
              </a:rPr>
              <a:t>&amp;</a:t>
            </a:r>
            <a:br>
              <a:rPr lang="en-US" b="1" dirty="0">
                <a:solidFill>
                  <a:srgbClr val="FFFFFF"/>
                </a:solidFill>
              </a:rPr>
            </a:br>
            <a:r>
              <a:rPr lang="en-US" b="1" dirty="0">
                <a:solidFill>
                  <a:srgbClr val="FFFFFF"/>
                </a:solidFill>
              </a:rPr>
              <a:t>Discussion</a:t>
            </a:r>
          </a:p>
        </p:txBody>
      </p:sp>
      <p:sp>
        <p:nvSpPr>
          <p:cNvPr id="5" name="Slide Number Placeholder 4">
            <a:extLst>
              <a:ext uri="{FF2B5EF4-FFF2-40B4-BE49-F238E27FC236}">
                <a16:creationId xmlns:a16="http://schemas.microsoft.com/office/drawing/2014/main" id="{A45DAC2C-9F4D-3032-693B-D7BDAB4A82D2}"/>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D76B855D-E9CC-4FF8-AD85-6CDC7B89A0DE}" type="slidenum">
              <a:rPr lang="en-US">
                <a:solidFill>
                  <a:srgbClr val="898989"/>
                </a:solidFill>
              </a:rPr>
              <a:pPr>
                <a:spcAft>
                  <a:spcPts val="600"/>
                </a:spcAft>
                <a:defRPr/>
              </a:pPr>
              <a:t>18</a:t>
            </a:fld>
            <a:endParaRPr lang="en-US">
              <a:solidFill>
                <a:srgbClr val="898989"/>
              </a:solidFill>
            </a:endParaRPr>
          </a:p>
        </p:txBody>
      </p:sp>
      <p:sp>
        <p:nvSpPr>
          <p:cNvPr id="8" name="Google Shape;1026;p18">
            <a:extLst>
              <a:ext uri="{FF2B5EF4-FFF2-40B4-BE49-F238E27FC236}">
                <a16:creationId xmlns:a16="http://schemas.microsoft.com/office/drawing/2014/main" id="{073C47E4-4EAA-B31F-0C86-01585C538D36}"/>
              </a:ext>
            </a:extLst>
          </p:cNvPr>
          <p:cNvSpPr txBox="1"/>
          <p:nvPr/>
        </p:nvSpPr>
        <p:spPr>
          <a:xfrm>
            <a:off x="69848" y="192213"/>
            <a:ext cx="2951205" cy="1474007"/>
          </a:xfrm>
          <a:prstGeom prst="rect">
            <a:avLst/>
          </a:prstGeom>
          <a:solidFill>
            <a:schemeClr val="accent6">
              <a:lumMod val="20000"/>
              <a:lumOff val="80000"/>
            </a:schemeClr>
          </a:solidFill>
          <a:ln w="508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sng" strike="noStrike" kern="0" cap="none" spc="0" normalizeH="0" baseline="0" noProof="0" dirty="0">
                <a:ln>
                  <a:noFill/>
                </a:ln>
                <a:solidFill>
                  <a:srgbClr val="FF0000"/>
                </a:solidFill>
                <a:effectLst/>
                <a:uLnTx/>
                <a:uFillTx/>
                <a:latin typeface="Calibri"/>
                <a:ea typeface="Calibri"/>
                <a:cs typeface="Calibri"/>
                <a:sym typeface="Calibri"/>
              </a:rPr>
              <a:t>GO TEAM DISCUSSION: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Review the priorities and goals in your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strategic plan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and the information and goals </a:t>
            </a:r>
            <a:r>
              <a:rPr kumimoji="0" lang="en-US" sz="1200" b="1" i="0" u="sng" strike="noStrike" kern="0" cap="none" spc="0" normalizeH="0" baseline="0" noProof="0" dirty="0">
                <a:ln>
                  <a:noFill/>
                </a:ln>
                <a:solidFill>
                  <a:srgbClr val="000000"/>
                </a:solidFill>
                <a:effectLst/>
                <a:uLnTx/>
                <a:uFillTx/>
                <a:latin typeface="Calibri"/>
                <a:ea typeface="Calibri"/>
                <a:cs typeface="Calibri"/>
                <a:sym typeface="Calibri"/>
              </a:rPr>
              <a:t>CIP</a:t>
            </a:r>
            <a:r>
              <a:rPr kumimoji="0" lang="en-US" sz="1200" i="0" u="none" strike="noStrike" kern="0" cap="none" spc="0" normalizeH="0" baseline="0" noProof="0" dirty="0">
                <a:ln>
                  <a:noFill/>
                </a:ln>
                <a:solidFill>
                  <a:srgbClr val="000000"/>
                </a:solidFill>
                <a:effectLst/>
                <a:uLnTx/>
                <a:uFillTx/>
                <a:latin typeface="Calibri"/>
                <a:ea typeface="Calibri"/>
                <a:cs typeface="Calibri"/>
                <a:sym typeface="Calibri"/>
              </a:rPr>
              <a:t>. Reflect</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on if updates need to be made to the Strategic Plan.  </a:t>
            </a:r>
          </a:p>
        </p:txBody>
      </p:sp>
      <p:sp>
        <p:nvSpPr>
          <p:cNvPr id="9" name="TextBox 8">
            <a:extLst>
              <a:ext uri="{FF2B5EF4-FFF2-40B4-BE49-F238E27FC236}">
                <a16:creationId xmlns:a16="http://schemas.microsoft.com/office/drawing/2014/main" id="{8D4235FE-F2FD-4B8D-3F19-9E2B137C3C64}"/>
              </a:ext>
            </a:extLst>
          </p:cNvPr>
          <p:cNvSpPr txBox="1"/>
          <p:nvPr/>
        </p:nvSpPr>
        <p:spPr>
          <a:xfrm>
            <a:off x="5240469" y="416123"/>
            <a:ext cx="4758903" cy="830997"/>
          </a:xfrm>
          <a:prstGeom prst="rect">
            <a:avLst/>
          </a:prstGeom>
          <a:noFill/>
          <a:ln w="12700">
            <a:solidFill>
              <a:schemeClr val="accent2"/>
            </a:solidFill>
          </a:ln>
        </p:spPr>
        <p:txBody>
          <a:bodyPr wrap="square" rtlCol="0">
            <a:spAutoFit/>
          </a:bodyPr>
          <a:lstStyle/>
          <a:p>
            <a:r>
              <a:rPr lang="en-US" sz="2400" b="1" dirty="0"/>
              <a:t>Are </a:t>
            </a:r>
            <a:r>
              <a:rPr lang="en-US" sz="2400" b="1" u="sng" dirty="0"/>
              <a:t>all</a:t>
            </a:r>
            <a:r>
              <a:rPr lang="en-US" sz="2400" b="1" dirty="0"/>
              <a:t> CIP Goals reflected in</a:t>
            </a:r>
          </a:p>
          <a:p>
            <a:r>
              <a:rPr lang="en-US" sz="2400" b="1" dirty="0"/>
              <a:t>our Strategic Plan Priorities?</a:t>
            </a:r>
          </a:p>
        </p:txBody>
      </p:sp>
      <p:graphicFrame>
        <p:nvGraphicFramePr>
          <p:cNvPr id="10" name="Diagram 9">
            <a:extLst>
              <a:ext uri="{FF2B5EF4-FFF2-40B4-BE49-F238E27FC236}">
                <a16:creationId xmlns:a16="http://schemas.microsoft.com/office/drawing/2014/main" id="{41B8B2EB-C769-753C-0A1C-4E5EB8DC06B7}"/>
              </a:ext>
            </a:extLst>
          </p:cNvPr>
          <p:cNvGraphicFramePr/>
          <p:nvPr>
            <p:extLst>
              <p:ext uri="{D42A27DB-BD31-4B8C-83A1-F6EECF244321}">
                <p14:modId xmlns:p14="http://schemas.microsoft.com/office/powerpoint/2010/main" val="3471337328"/>
              </p:ext>
            </p:extLst>
          </p:nvPr>
        </p:nvGraphicFramePr>
        <p:xfrm>
          <a:off x="3749055" y="102321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771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3B6A01D7-8FA4-5D34-9FD8-B467520D4E76}"/>
              </a:ext>
            </a:extLst>
          </p:cNvPr>
          <p:cNvSpPr txBox="1">
            <a:spLocks/>
          </p:cNvSpPr>
          <p:nvPr/>
        </p:nvSpPr>
        <p:spPr>
          <a:xfrm>
            <a:off x="1279071" y="55918"/>
            <a:ext cx="4126298"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nSpc>
                <a:spcPct val="100000"/>
              </a:lnSpc>
              <a:spcAft>
                <a:spcPts val="600"/>
              </a:spcAft>
            </a:pPr>
            <a:r>
              <a:rPr lang="en-US" sz="4100" kern="1200" dirty="0">
                <a:solidFill>
                  <a:schemeClr val="tx2"/>
                </a:solidFill>
                <a:latin typeface="Tenorite" panose="00000500000000000000" pitchFamily="2" charset="0"/>
              </a:rPr>
              <a:t>Updates to the</a:t>
            </a:r>
            <a:endParaRPr lang="en-US" sz="4100" dirty="0">
              <a:solidFill>
                <a:schemeClr val="tx2"/>
              </a:solidFill>
              <a:latin typeface="Tenorite" panose="00000500000000000000" pitchFamily="2" charset="0"/>
            </a:endParaRPr>
          </a:p>
          <a:p>
            <a:pPr>
              <a:lnSpc>
                <a:spcPct val="100000"/>
              </a:lnSpc>
              <a:spcAft>
                <a:spcPts val="600"/>
              </a:spcAft>
            </a:pPr>
            <a:r>
              <a:rPr lang="en-US" sz="4100" kern="1200" dirty="0">
                <a:solidFill>
                  <a:schemeClr val="tx2"/>
                </a:solidFill>
                <a:latin typeface="Tenorite" panose="00000500000000000000" pitchFamily="2" charset="0"/>
              </a:rPr>
              <a:t>Strategic Plan</a:t>
            </a:r>
          </a:p>
        </p:txBody>
      </p:sp>
      <p:sp>
        <p:nvSpPr>
          <p:cNvPr id="19" name="Freeform: Shape 1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DAF32C4-89EA-FD40-34E7-595997B7F1F5}"/>
              </a:ext>
            </a:extLst>
          </p:cNvPr>
          <p:cNvSpPr txBox="1"/>
          <p:nvPr/>
        </p:nvSpPr>
        <p:spPr>
          <a:xfrm>
            <a:off x="131487" y="1381481"/>
            <a:ext cx="6421467" cy="5330215"/>
          </a:xfrm>
          <a:prstGeom prst="rect">
            <a:avLst/>
          </a:prstGeom>
          <a:ln w="57150">
            <a:solidFill>
              <a:schemeClr val="accent2"/>
            </a:solidFill>
          </a:ln>
        </p:spPr>
        <p:txBody>
          <a:bodyPr vert="horz" lIns="91440" tIns="45720" rIns="91440" bIns="45720" rtlCol="0">
            <a:normAutofit/>
          </a:bodyPr>
          <a:lstStyle/>
          <a:p>
            <a:pPr marL="457200" indent="-342900">
              <a:lnSpc>
                <a:spcPct val="90000"/>
              </a:lnSpc>
              <a:spcAft>
                <a:spcPts val="600"/>
              </a:spcAft>
              <a:buFont typeface="+mj-lt"/>
              <a:buAutoNum type="arabicPeriod"/>
            </a:pPr>
            <a:r>
              <a:rPr lang="en-US" i="1" dirty="0">
                <a:latin typeface="Tenorite" panose="00000500000000000000" pitchFamily="2" charset="0"/>
              </a:rPr>
              <a:t>Enter all changes/updates to your plan – be sure to include accountability measures, as appropriate</a:t>
            </a:r>
            <a:r>
              <a:rPr lang="en-US" sz="2400" i="1" dirty="0"/>
              <a:t>.</a:t>
            </a:r>
          </a:p>
        </p:txBody>
      </p:sp>
      <p:sp>
        <p:nvSpPr>
          <p:cNvPr id="21" name="Oval 2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7" name="Freeform: Shape 2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Graphic 3" descr="Repeat with solid fill">
            <a:extLst>
              <a:ext uri="{FF2B5EF4-FFF2-40B4-BE49-F238E27FC236}">
                <a16:creationId xmlns:a16="http://schemas.microsoft.com/office/drawing/2014/main" id="{4906F643-60C0-6799-84DC-FA02850427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07435" y="1720647"/>
            <a:ext cx="3406624" cy="3406624"/>
          </a:xfrm>
          <a:prstGeom prst="rect">
            <a:avLst/>
          </a:prstGeom>
        </p:spPr>
      </p:pic>
    </p:spTree>
    <p:extLst>
      <p:ext uri="{BB962C8B-B14F-4D97-AF65-F5344CB8AC3E}">
        <p14:creationId xmlns:p14="http://schemas.microsoft.com/office/powerpoint/2010/main" val="36218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59DD474-D676-41A6-A2FB-30B2078418A8}"/>
              </a:ext>
            </a:extLst>
          </p:cNvPr>
          <p:cNvPicPr>
            <a:picLocks noGrp="1" noChangeAspect="1"/>
          </p:cNvPicPr>
          <p:nvPr>
            <p:ph type="pic" sz="quarter" idx="13"/>
          </p:nvPr>
        </p:nvPicPr>
        <p:blipFill>
          <a:blip r:embed="rId2"/>
          <a:srcRect t="16710" b="16710"/>
          <a:stretch/>
        </p:blipFill>
        <p:spPr>
          <a:xfrm>
            <a:off x="7200479" y="1150210"/>
            <a:ext cx="2207046" cy="2204178"/>
          </a:xfrm>
        </p:spPr>
      </p:pic>
      <p:pic>
        <p:nvPicPr>
          <p:cNvPr id="31" name="Picture Placeholder 30">
            <a:extLst>
              <a:ext uri="{FF2B5EF4-FFF2-40B4-BE49-F238E27FC236}">
                <a16:creationId xmlns:a16="http://schemas.microsoft.com/office/drawing/2014/main" id="{50462D04-8256-2897-C828-A919A265FBBE}"/>
              </a:ext>
            </a:extLst>
          </p:cNvPr>
          <p:cNvPicPr>
            <a:picLocks noGrp="1" noChangeAspect="1"/>
          </p:cNvPicPr>
          <p:nvPr>
            <p:ph type="pic" sz="quarter" idx="14"/>
          </p:nvPr>
        </p:nvPicPr>
        <p:blipFill>
          <a:blip r:embed="rId3"/>
          <a:srcRect l="16667" r="16667"/>
          <a:stretch/>
        </p:blipFill>
        <p:spPr>
          <a:xfrm>
            <a:off x="8444632" y="2579683"/>
            <a:ext cx="3096807" cy="3096807"/>
          </a:xfrm>
        </p:spPr>
      </p:pic>
      <p:sp>
        <p:nvSpPr>
          <p:cNvPr id="14" name="Title 3">
            <a:extLst>
              <a:ext uri="{FF2B5EF4-FFF2-40B4-BE49-F238E27FC236}">
                <a16:creationId xmlns:a16="http://schemas.microsoft.com/office/drawing/2014/main" id="{7D0D2671-6061-E2F4-AFFE-367E642E0F2C}"/>
              </a:ext>
            </a:extLst>
          </p:cNvPr>
          <p:cNvSpPr>
            <a:spLocks noGrp="1"/>
          </p:cNvSpPr>
          <p:nvPr>
            <p:ph type="title"/>
          </p:nvPr>
        </p:nvSpPr>
        <p:spPr>
          <a:xfrm>
            <a:off x="539496" y="365124"/>
            <a:ext cx="5806440" cy="1325880"/>
          </a:xfrm>
        </p:spPr>
        <p:txBody>
          <a:bodyPr/>
          <a:lstStyle/>
          <a:p>
            <a:r>
              <a:rPr lang="en-US" b="1">
                <a:solidFill>
                  <a:schemeClr val="tx2"/>
                </a:solidFill>
              </a:rPr>
              <a:t>Where We Are</a:t>
            </a:r>
          </a:p>
        </p:txBody>
      </p:sp>
      <p:sp>
        <p:nvSpPr>
          <p:cNvPr id="15" name="Content Placeholder 4">
            <a:extLst>
              <a:ext uri="{FF2B5EF4-FFF2-40B4-BE49-F238E27FC236}">
                <a16:creationId xmlns:a16="http://schemas.microsoft.com/office/drawing/2014/main" id="{D066109B-AA0B-E079-AE77-787BD6D96905}"/>
              </a:ext>
            </a:extLst>
          </p:cNvPr>
          <p:cNvSpPr>
            <a:spLocks noGrp="1"/>
          </p:cNvSpPr>
          <p:nvPr>
            <p:ph idx="1"/>
          </p:nvPr>
        </p:nvSpPr>
        <p:spPr>
          <a:xfrm>
            <a:off x="539496" y="1825625"/>
            <a:ext cx="5806440" cy="4352544"/>
          </a:xfrm>
        </p:spPr>
        <p:txBody>
          <a:bodyPr/>
          <a:lstStyle/>
          <a:p>
            <a:r>
              <a:rPr lang="en-US"/>
              <a:t>Our strategic plan is the guide for the work we’re doing in the school.  By monitoring the plan and ranking priorities, we can all work towards the common goals.  Using the priorities in the strategic plan, the school leadership team developed a Continuous Improvement Plan (CIP) for the current school year.</a:t>
            </a:r>
          </a:p>
        </p:txBody>
      </p:sp>
    </p:spTree>
    <p:extLst>
      <p:ext uri="{BB962C8B-B14F-4D97-AF65-F5344CB8AC3E}">
        <p14:creationId xmlns:p14="http://schemas.microsoft.com/office/powerpoint/2010/main" val="2179511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23DA7759-3209-4FE2-96D1-4EEDD81E9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433" y="2"/>
            <a:ext cx="849328" cy="357668"/>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41460DAD-8769-4C9F-9C8C-BB0443909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3536" y="5717905"/>
            <a:ext cx="1771609" cy="1140095"/>
          </a:xfrm>
          <a:custGeom>
            <a:avLst/>
            <a:gdLst/>
            <a:ahLst/>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E45C6405-9D6C-48F5-9EFB-4CF1F3193EA4}"/>
              </a:ext>
            </a:extLst>
          </p:cNvPr>
          <p:cNvSpPr>
            <a:spLocks noGrp="1"/>
          </p:cNvSpPr>
          <p:nvPr>
            <p:ph type="title"/>
          </p:nvPr>
        </p:nvSpPr>
        <p:spPr>
          <a:xfrm>
            <a:off x="838201" y="367075"/>
            <a:ext cx="5120561" cy="1325563"/>
          </a:xfrm>
        </p:spPr>
        <p:txBody>
          <a:bodyPr vert="horz" lIns="91440" tIns="45720" rIns="91440" bIns="45720" rtlCol="0" anchor="ctr">
            <a:normAutofit/>
          </a:bodyPr>
          <a:lstStyle/>
          <a:p>
            <a:r>
              <a:rPr lang="en-US" b="1" kern="1200" dirty="0">
                <a:solidFill>
                  <a:schemeClr val="tx2"/>
                </a:solidFill>
                <a:latin typeface="+mj-lt"/>
                <a:ea typeface="+mj-ea"/>
                <a:cs typeface="+mj-cs"/>
              </a:rPr>
              <a:t>Where we’re going</a:t>
            </a:r>
          </a:p>
        </p:txBody>
      </p:sp>
      <p:sp>
        <p:nvSpPr>
          <p:cNvPr id="5" name="Content Placeholder 4">
            <a:extLst>
              <a:ext uri="{FF2B5EF4-FFF2-40B4-BE49-F238E27FC236}">
                <a16:creationId xmlns:a16="http://schemas.microsoft.com/office/drawing/2014/main" id="{42E3A3A9-5E96-4CDD-A971-9C272EFD97D9}"/>
              </a:ext>
            </a:extLst>
          </p:cNvPr>
          <p:cNvSpPr>
            <a:spLocks noGrp="1"/>
          </p:cNvSpPr>
          <p:nvPr>
            <p:ph idx="1"/>
          </p:nvPr>
        </p:nvSpPr>
        <p:spPr>
          <a:xfrm>
            <a:off x="838201" y="1825625"/>
            <a:ext cx="5092194" cy="4351338"/>
          </a:xfrm>
        </p:spPr>
        <p:txBody>
          <a:bodyPr vert="horz" lIns="91440" tIns="45720" rIns="91440" bIns="45720" rtlCol="0">
            <a:normAutofit/>
          </a:bodyPr>
          <a:lstStyle/>
          <a:p>
            <a:r>
              <a:rPr lang="en-US" dirty="0"/>
              <a:t>At our next meeting(s) we will discuss how our data is aligning to our strategic plan and determine if we need to make any adjustments. </a:t>
            </a:r>
          </a:p>
          <a:p>
            <a:r>
              <a:rPr lang="en-US" dirty="0"/>
              <a:t>Before the end of Fall Semester, we will take </a:t>
            </a:r>
            <a:r>
              <a:rPr lang="en-US" b="1" dirty="0"/>
              <a:t>Action</a:t>
            </a:r>
            <a:r>
              <a:rPr lang="en-US" dirty="0"/>
              <a:t> (vote) on any updates to our strategic plan and the ranking our strategic priorities for the 2024-2025 school year.</a:t>
            </a:r>
          </a:p>
          <a:p>
            <a:r>
              <a:rPr lang="en-US" dirty="0"/>
              <a:t>Let me or the Chair know of any additional information you need for our future discussion.</a:t>
            </a:r>
          </a:p>
          <a:p>
            <a:pPr indent="-228600">
              <a:buFont typeface="Arial" panose="020B0604020202020204" pitchFamily="34" charset="0"/>
              <a:buChar char="•"/>
            </a:pPr>
            <a:endParaRPr lang="en-US" dirty="0"/>
          </a:p>
        </p:txBody>
      </p:sp>
      <p:sp>
        <p:nvSpPr>
          <p:cNvPr id="38" name="Oval 37">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Placeholder 10">
            <a:extLst>
              <a:ext uri="{FF2B5EF4-FFF2-40B4-BE49-F238E27FC236}">
                <a16:creationId xmlns:a16="http://schemas.microsoft.com/office/drawing/2014/main" id="{89C83A94-9400-40DF-9CE0-AFEB3C742BC3}"/>
              </a:ext>
            </a:extLst>
          </p:cNvPr>
          <p:cNvPicPr>
            <a:picLocks noGrp="1" noChangeAspect="1"/>
          </p:cNvPicPr>
          <p:nvPr>
            <p:ph type="pic" sz="quarter" idx="14"/>
          </p:nvPr>
        </p:nvPicPr>
        <p:blipFill>
          <a:blip r:embed="rId2"/>
          <a:srcRect t="17913" b="17913"/>
          <a:stretch/>
        </p:blipFill>
        <p:spPr>
          <a:xfrm>
            <a:off x="7901259" y="2727729"/>
            <a:ext cx="4290740"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0" name="Arc 39">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Placeholder 8">
            <a:extLst>
              <a:ext uri="{FF2B5EF4-FFF2-40B4-BE49-F238E27FC236}">
                <a16:creationId xmlns:a16="http://schemas.microsoft.com/office/drawing/2014/main" id="{BB00A97C-4C32-42DA-9838-F3D341AB0DCC}"/>
              </a:ext>
            </a:extLst>
          </p:cNvPr>
          <p:cNvPicPr>
            <a:picLocks noGrp="1" noChangeAspect="1"/>
          </p:cNvPicPr>
          <p:nvPr>
            <p:ph type="pic" sz="quarter" idx="13"/>
          </p:nvPr>
        </p:nvPicPr>
        <p:blipFill rotWithShape="1">
          <a:blip r:embed="rId3"/>
          <a:srcRect l="21900" r="4" b="4"/>
          <a:stretch/>
        </p:blipFill>
        <p:spPr>
          <a:xfrm>
            <a:off x="6261609" y="0"/>
            <a:ext cx="3519311"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14" name="Slide Number Placeholder 13">
            <a:extLst>
              <a:ext uri="{FF2B5EF4-FFF2-40B4-BE49-F238E27FC236}">
                <a16:creationId xmlns:a16="http://schemas.microsoft.com/office/drawing/2014/main" id="{DC4D09A1-D96F-4BFC-8475-2F079EAD86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D76B855D-E9CC-4FF8-AD85-6CDC7B89A0DE}" type="slidenum">
              <a:rPr kumimoji="0" lang="en-US" b="0" i="0" u="none" strike="noStrike" normalizeH="0" noProof="0">
                <a:ln>
                  <a:noFill/>
                </a:ln>
                <a:solidFill>
                  <a:srgbClr val="FFFFFF"/>
                </a:solidFill>
                <a:effectLst/>
                <a:uLnTx/>
                <a:uFillTx/>
              </a:rPr>
              <a:pPr marR="0" lvl="0" indent="0" fontAlgn="auto">
                <a:spcBef>
                  <a:spcPts val="0"/>
                </a:spcBef>
                <a:spcAft>
                  <a:spcPts val="600"/>
                </a:spcAft>
                <a:buClrTx/>
                <a:buSzTx/>
                <a:buFontTx/>
                <a:buNone/>
                <a:tabLst/>
                <a:defRPr/>
              </a:pPr>
              <a:t>20</a:t>
            </a:fld>
            <a:endParaRPr kumimoji="0" lang="en-US" b="0" i="0" u="none" strike="noStrike" normalizeH="0" noProof="0">
              <a:ln>
                <a:noFill/>
              </a:ln>
              <a:solidFill>
                <a:srgbClr val="FFFFFF"/>
              </a:solidFill>
              <a:effectLst/>
              <a:uLnTx/>
              <a:uFillTx/>
            </a:endParaRPr>
          </a:p>
        </p:txBody>
      </p:sp>
    </p:spTree>
    <p:extLst>
      <p:ext uri="{BB962C8B-B14F-4D97-AF65-F5344CB8AC3E}">
        <p14:creationId xmlns:p14="http://schemas.microsoft.com/office/powerpoint/2010/main" val="17839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36810"/>
            <a:ext cx="5559552" cy="984380"/>
          </a:xfrm>
        </p:spPr>
        <p:txBody>
          <a:bodyPr/>
          <a:lstStyle/>
          <a:p>
            <a:r>
              <a:rPr lang="en-US" dirty="0">
                <a:solidFill>
                  <a:srgbClr val="FFFFFF"/>
                </a:solidFill>
              </a:rPr>
              <a:t>Principal’s Report</a:t>
            </a:r>
            <a:endParaRPr lang="en-US" dirty="0"/>
          </a:p>
        </p:txBody>
      </p:sp>
    </p:spTree>
    <p:extLst>
      <p:ext uri="{BB962C8B-B14F-4D97-AF65-F5344CB8AC3E}">
        <p14:creationId xmlns:p14="http://schemas.microsoft.com/office/powerpoint/2010/main" val="840187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99" name="Freeform: Shape 2098">
            <a:extLst>
              <a:ext uri="{FF2B5EF4-FFF2-40B4-BE49-F238E27FC236}">
                <a16:creationId xmlns:a16="http://schemas.microsoft.com/office/drawing/2014/main" id="{8A7BA06D-B3FF-4E91-8639-B4569AE3A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ahLst/>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1" name="Arc 2100">
            <a:extLst>
              <a:ext uri="{FF2B5EF4-FFF2-40B4-BE49-F238E27FC236}">
                <a16:creationId xmlns:a16="http://schemas.microsoft.com/office/drawing/2014/main" id="{2B30C86D-5A07-48BC-9C9D-6F9A2DB1E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useBgFill="1">
        <p:nvSpPr>
          <p:cNvPr id="2103" name="Rectangle 2102">
            <a:extLst>
              <a:ext uri="{FF2B5EF4-FFF2-40B4-BE49-F238E27FC236}">
                <a16:creationId xmlns:a16="http://schemas.microsoft.com/office/drawing/2014/main" id="{8930EBA3-4D2E-42E8-B828-834555328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05" name="Arc 2104">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2096" name="Graphic 2095" descr="Lock">
            <a:extLst>
              <a:ext uri="{FF2B5EF4-FFF2-40B4-BE49-F238E27FC236}">
                <a16:creationId xmlns:a16="http://schemas.microsoft.com/office/drawing/2014/main" id="{0F7E64B3-9079-3929-16AB-F17EA4BD7D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503808"/>
            <a:ext cx="5850384" cy="5850384"/>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sp>
        <p:nvSpPr>
          <p:cNvPr id="2107" name="Oval 2106">
            <a:extLst>
              <a:ext uri="{FF2B5EF4-FFF2-40B4-BE49-F238E27FC236}">
                <a16:creationId xmlns:a16="http://schemas.microsoft.com/office/drawing/2014/main" id="{528AA953-F4F9-4DC5-97C7-491F4AF93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079" y="5607717"/>
            <a:ext cx="513442" cy="49951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BE9C713B-18C3-7422-AC80-24F0B948DBF9}"/>
              </a:ext>
            </a:extLst>
          </p:cNvPr>
          <p:cNvSpPr>
            <a:spLocks noGrp="1"/>
          </p:cNvSpPr>
          <p:nvPr>
            <p:ph type="sldNum" sz="quarter" idx="4"/>
          </p:nvPr>
        </p:nvSpPr>
        <p:spPr>
          <a:xfrm>
            <a:off x="10630722" y="6356350"/>
            <a:ext cx="917808" cy="365125"/>
          </a:xfrm>
        </p:spPr>
        <p:txBody>
          <a:bodyPr vert="horz" lIns="91440" tIns="45720" rIns="91440" bIns="45720" rtlCol="0" anchor="ctr">
            <a:normAutofit/>
          </a:bodyPr>
          <a:lstStyle/>
          <a:p>
            <a:pPr>
              <a:spcAft>
                <a:spcPts val="600"/>
              </a:spcAft>
            </a:pPr>
            <a:fld id="{294A09A9-5501-47C1-A89A-A340965A2BE2}" type="slidenum">
              <a:rPr lang="en-US">
                <a:solidFill>
                  <a:prstClr val="black">
                    <a:tint val="75000"/>
                  </a:prstClr>
                </a:solidFill>
              </a:rPr>
              <a:pPr>
                <a:spcAft>
                  <a:spcPts val="600"/>
                </a:spcAft>
              </a:pPr>
              <a:t>22</a:t>
            </a:fld>
            <a:endParaRPr lang="en-US">
              <a:solidFill>
                <a:prstClr val="black">
                  <a:tint val="75000"/>
                </a:prstClr>
              </a:solidFill>
            </a:endParaRPr>
          </a:p>
        </p:txBody>
      </p:sp>
      <p:sp>
        <p:nvSpPr>
          <p:cNvPr id="6" name="TextBox 5">
            <a:extLst>
              <a:ext uri="{FF2B5EF4-FFF2-40B4-BE49-F238E27FC236}">
                <a16:creationId xmlns:a16="http://schemas.microsoft.com/office/drawing/2014/main" id="{17613A4A-037F-8F87-E166-00944862FDCC}"/>
              </a:ext>
            </a:extLst>
          </p:cNvPr>
          <p:cNvSpPr txBox="1"/>
          <p:nvPr/>
        </p:nvSpPr>
        <p:spPr>
          <a:xfrm>
            <a:off x="1510036" y="2136703"/>
            <a:ext cx="9020556" cy="1077218"/>
          </a:xfrm>
          <a:prstGeom prst="rect">
            <a:avLst/>
          </a:prstGeom>
          <a:solidFill>
            <a:srgbClr val="F3CF45">
              <a:lumMod val="40000"/>
              <a:lumOff val="60000"/>
            </a:srgbClr>
          </a:solidFill>
        </p:spPr>
        <p:txBody>
          <a:bodyPr wrap="square" rtlCol="0">
            <a:spAutoFit/>
          </a:bodyPr>
          <a:lstStyle/>
          <a:p>
            <a:pPr algn="ctr" defTabSz="457200"/>
            <a:r>
              <a:rPr lang="en-US" sz="3200" kern="0" dirty="0">
                <a:latin typeface="Arial Black"/>
              </a:rPr>
              <a:t>$45,000 will be utilized to hire a Security Guard for West Manor</a:t>
            </a:r>
          </a:p>
        </p:txBody>
      </p:sp>
      <p:sp>
        <p:nvSpPr>
          <p:cNvPr id="3" name="Title 2">
            <a:extLst>
              <a:ext uri="{FF2B5EF4-FFF2-40B4-BE49-F238E27FC236}">
                <a16:creationId xmlns:a16="http://schemas.microsoft.com/office/drawing/2014/main" id="{C0BE68AD-2275-56F4-C08B-5662A20F4687}"/>
              </a:ext>
            </a:extLst>
          </p:cNvPr>
          <p:cNvSpPr>
            <a:spLocks noGrp="1"/>
          </p:cNvSpPr>
          <p:nvPr>
            <p:ph type="title"/>
          </p:nvPr>
        </p:nvSpPr>
        <p:spPr/>
        <p:txBody>
          <a:bodyPr/>
          <a:lstStyle/>
          <a:p>
            <a:r>
              <a:rPr lang="en-US" sz="4800" kern="0" dirty="0">
                <a:latin typeface="Arial Black"/>
              </a:rPr>
              <a:t>Security Grant Update</a:t>
            </a:r>
            <a:br>
              <a:rPr lang="en-US" sz="4800" kern="0" dirty="0">
                <a:latin typeface="Arial Black"/>
              </a:rPr>
            </a:br>
            <a:endParaRPr lang="en-US" dirty="0"/>
          </a:p>
        </p:txBody>
      </p:sp>
    </p:spTree>
    <p:extLst>
      <p:ext uri="{BB962C8B-B14F-4D97-AF65-F5344CB8AC3E}">
        <p14:creationId xmlns:p14="http://schemas.microsoft.com/office/powerpoint/2010/main" val="4222466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706C9-F26D-46CA-93BF-8C27012F6B12}"/>
              </a:ext>
            </a:extLst>
          </p:cNvPr>
          <p:cNvSpPr>
            <a:spLocks noGrp="1"/>
          </p:cNvSpPr>
          <p:nvPr>
            <p:ph type="title"/>
          </p:nvPr>
        </p:nvSpPr>
        <p:spPr/>
        <p:txBody>
          <a:bodyPr/>
          <a:lstStyle/>
          <a:p>
            <a:r>
              <a:rPr lang="en-US"/>
              <a:t>Thank you</a:t>
            </a:r>
          </a:p>
        </p:txBody>
      </p:sp>
      <p:sp>
        <p:nvSpPr>
          <p:cNvPr id="6" name="Slide Number Placeholder 5">
            <a:extLst>
              <a:ext uri="{FF2B5EF4-FFF2-40B4-BE49-F238E27FC236}">
                <a16:creationId xmlns:a16="http://schemas.microsoft.com/office/drawing/2014/main" id="{7359025F-68D1-4F50-8480-3F981455D4DE}"/>
              </a:ext>
            </a:extLst>
          </p:cNvPr>
          <p:cNvSpPr>
            <a:spLocks noGrp="1"/>
          </p:cNvSpPr>
          <p:nvPr>
            <p:ph type="sldNum" sz="quarter" idx="12"/>
          </p:nvPr>
        </p:nvSpPr>
        <p:spPr/>
        <p:txBody>
          <a:bodyPr/>
          <a:lstStyle/>
          <a:p>
            <a:pPr lvl="0"/>
            <a:fld id="{D76B855D-E9CC-4FF8-AD85-6CDC7B89A0DE}" type="slidenum">
              <a:rPr lang="en-US" noProof="0" smtClean="0"/>
              <a:pPr lvl="0"/>
              <a:t>23</a:t>
            </a:fld>
            <a:endParaRPr lang="en-US" noProof="0"/>
          </a:p>
        </p:txBody>
      </p:sp>
    </p:spTree>
    <p:extLst>
      <p:ext uri="{BB962C8B-B14F-4D97-AF65-F5344CB8AC3E}">
        <p14:creationId xmlns:p14="http://schemas.microsoft.com/office/powerpoint/2010/main" val="96225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6DAA-1ACF-4343-A637-D55C4A5DE05B}"/>
              </a:ext>
            </a:extLst>
          </p:cNvPr>
          <p:cNvSpPr>
            <a:spLocks noGrp="1"/>
          </p:cNvSpPr>
          <p:nvPr>
            <p:ph type="title"/>
          </p:nvPr>
        </p:nvSpPr>
        <p:spPr/>
        <p:txBody>
          <a:bodyPr/>
          <a:lstStyle/>
          <a:p>
            <a:r>
              <a:rPr lang="en-US"/>
              <a:t>Timeline for GO Teams</a:t>
            </a:r>
          </a:p>
        </p:txBody>
      </p:sp>
      <p:graphicFrame>
        <p:nvGraphicFramePr>
          <p:cNvPr id="4" name="Content Placeholder 4" descr="timeline SmartArt graphic&#10;">
            <a:extLst>
              <a:ext uri="{FF2B5EF4-FFF2-40B4-BE49-F238E27FC236}">
                <a16:creationId xmlns:a16="http://schemas.microsoft.com/office/drawing/2014/main" id="{E246B7D8-C843-490A-A5BB-04DFA74A3D8D}"/>
              </a:ext>
            </a:extLst>
          </p:cNvPr>
          <p:cNvGraphicFramePr>
            <a:graphicFrameLocks noGrp="1"/>
          </p:cNvGraphicFramePr>
          <p:nvPr>
            <p:ph idx="1"/>
            <p:extLst>
              <p:ext uri="{D42A27DB-BD31-4B8C-83A1-F6EECF244321}">
                <p14:modId xmlns:p14="http://schemas.microsoft.com/office/powerpoint/2010/main" val="3846045676"/>
              </p:ext>
            </p:extLst>
          </p:nvPr>
        </p:nvGraphicFramePr>
        <p:xfrm>
          <a:off x="996696" y="2131187"/>
          <a:ext cx="10195560" cy="3675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a:extLst>
              <a:ext uri="{FF2B5EF4-FFF2-40B4-BE49-F238E27FC236}">
                <a16:creationId xmlns:a16="http://schemas.microsoft.com/office/drawing/2014/main" id="{AB8B6466-CC56-4078-BB0C-7A0D5CB3F0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Arrow: Down 2">
            <a:extLst>
              <a:ext uri="{FF2B5EF4-FFF2-40B4-BE49-F238E27FC236}">
                <a16:creationId xmlns:a16="http://schemas.microsoft.com/office/drawing/2014/main" id="{BBDA472B-547B-9B0B-909E-FD71ACC4E6B8}"/>
              </a:ext>
            </a:extLst>
          </p:cNvPr>
          <p:cNvSpPr/>
          <p:nvPr/>
        </p:nvSpPr>
        <p:spPr>
          <a:xfrm>
            <a:off x="7802310" y="1358574"/>
            <a:ext cx="731378" cy="1213503"/>
          </a:xfrm>
          <a:prstGeom prst="downArrow">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A7C49E-0BF6-016B-F353-89ED2B2AE1AE}"/>
              </a:ext>
            </a:extLst>
          </p:cNvPr>
          <p:cNvSpPr txBox="1"/>
          <p:nvPr/>
        </p:nvSpPr>
        <p:spPr>
          <a:xfrm>
            <a:off x="7334684" y="953659"/>
            <a:ext cx="1666630" cy="369332"/>
          </a:xfrm>
          <a:prstGeom prst="rect">
            <a:avLst/>
          </a:prstGeom>
          <a:noFill/>
        </p:spPr>
        <p:txBody>
          <a:bodyPr wrap="square" rtlCol="0">
            <a:spAutoFit/>
          </a:bodyPr>
          <a:lstStyle/>
          <a:p>
            <a:r>
              <a:rPr lang="en-US"/>
              <a:t>You are </a:t>
            </a:r>
            <a:r>
              <a:rPr lang="en-US" b="1">
                <a:solidFill>
                  <a:schemeClr val="accent3"/>
                </a:solidFill>
              </a:rPr>
              <a:t>HERE</a:t>
            </a:r>
          </a:p>
        </p:txBody>
      </p:sp>
    </p:spTree>
    <p:extLst>
      <p:ext uri="{BB962C8B-B14F-4D97-AF65-F5344CB8AC3E}">
        <p14:creationId xmlns:p14="http://schemas.microsoft.com/office/powerpoint/2010/main" val="1232250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E49C-11A0-4C95-8A6E-FC7E9C57C105}"/>
              </a:ext>
            </a:extLst>
          </p:cNvPr>
          <p:cNvSpPr>
            <a:spLocks noGrp="1"/>
          </p:cNvSpPr>
          <p:nvPr>
            <p:ph type="title"/>
          </p:nvPr>
        </p:nvSpPr>
        <p:spPr/>
        <p:txBody>
          <a:bodyPr>
            <a:normAutofit/>
          </a:bodyPr>
          <a:lstStyle/>
          <a:p>
            <a:r>
              <a:rPr lang="en-US" sz="5400" b="1"/>
              <a:t>Discussion Items</a:t>
            </a:r>
          </a:p>
        </p:txBody>
      </p:sp>
      <p:sp>
        <p:nvSpPr>
          <p:cNvPr id="3" name="Content Placeholder 2">
            <a:extLst>
              <a:ext uri="{FF2B5EF4-FFF2-40B4-BE49-F238E27FC236}">
                <a16:creationId xmlns:a16="http://schemas.microsoft.com/office/drawing/2014/main" id="{869C3FD2-AF88-4EF1-AFB7-5D31BD5AA0BF}"/>
              </a:ext>
            </a:extLst>
          </p:cNvPr>
          <p:cNvSpPr>
            <a:spLocks noGrp="1"/>
          </p:cNvSpPr>
          <p:nvPr>
            <p:ph idx="1"/>
          </p:nvPr>
        </p:nvSpPr>
        <p:spPr>
          <a:xfrm>
            <a:off x="5519181" y="904883"/>
            <a:ext cx="5977563" cy="4563229"/>
          </a:xfrm>
        </p:spPr>
        <p:txBody>
          <a:bodyPr>
            <a:normAutofit fontScale="92500" lnSpcReduction="20000"/>
          </a:bodyPr>
          <a:lstStyle/>
          <a:p>
            <a:pPr marL="0" indent="0">
              <a:lnSpc>
                <a:spcPct val="100000"/>
              </a:lnSpc>
              <a:spcBef>
                <a:spcPts val="0"/>
              </a:spcBef>
              <a:buNone/>
            </a:pPr>
            <a:r>
              <a:rPr lang="en-US" b="1" dirty="0"/>
              <a:t>Current Strategic Plan</a:t>
            </a:r>
          </a:p>
          <a:p>
            <a:pPr marL="0" indent="0">
              <a:lnSpc>
                <a:spcPct val="100000"/>
              </a:lnSpc>
              <a:spcBef>
                <a:spcPts val="0"/>
              </a:spcBef>
              <a:buNone/>
            </a:pPr>
            <a:endParaRPr lang="en-US" b="1" dirty="0"/>
          </a:p>
          <a:p>
            <a:pPr marL="0" indent="0">
              <a:lnSpc>
                <a:spcPct val="100000"/>
              </a:lnSpc>
              <a:spcBef>
                <a:spcPts val="0"/>
              </a:spcBef>
              <a:buNone/>
            </a:pPr>
            <a:r>
              <a:rPr lang="en-US" b="1" dirty="0"/>
              <a:t>Georgia Milestones Math Data</a:t>
            </a:r>
          </a:p>
          <a:p>
            <a:pPr marL="0" indent="0">
              <a:lnSpc>
                <a:spcPct val="100000"/>
              </a:lnSpc>
              <a:spcBef>
                <a:spcPts val="0"/>
              </a:spcBef>
              <a:buNone/>
            </a:pPr>
            <a:r>
              <a:rPr lang="en-US" dirty="0"/>
              <a:t>(</a:t>
            </a:r>
            <a:r>
              <a:rPr lang="en-US" i="1" dirty="0"/>
              <a:t>previously discussed, met target goal</a:t>
            </a:r>
            <a:r>
              <a:rPr lang="en-US" dirty="0"/>
              <a:t>)</a:t>
            </a:r>
            <a:endParaRPr lang="en-US" b="1" dirty="0"/>
          </a:p>
          <a:p>
            <a:pPr marL="0" indent="0">
              <a:lnSpc>
                <a:spcPct val="100000"/>
              </a:lnSpc>
              <a:spcBef>
                <a:spcPts val="0"/>
              </a:spcBef>
              <a:buNone/>
            </a:pPr>
            <a:endParaRPr lang="en-US" b="1" dirty="0"/>
          </a:p>
          <a:p>
            <a:pPr marL="0" indent="0">
              <a:lnSpc>
                <a:spcPct val="100000"/>
              </a:lnSpc>
              <a:spcBef>
                <a:spcPts val="0"/>
              </a:spcBef>
              <a:buNone/>
            </a:pPr>
            <a:r>
              <a:rPr lang="en-US" b="1" dirty="0"/>
              <a:t>Continuous Improvement Plan</a:t>
            </a:r>
          </a:p>
          <a:p>
            <a:pPr marL="0" indent="0">
              <a:lnSpc>
                <a:spcPct val="100000"/>
              </a:lnSpc>
              <a:spcBef>
                <a:spcPts val="0"/>
              </a:spcBef>
              <a:buNone/>
            </a:pPr>
            <a:r>
              <a:rPr lang="en-US" dirty="0"/>
              <a:t>	Needs Assessment</a:t>
            </a:r>
          </a:p>
          <a:p>
            <a:pPr marL="0" indent="0">
              <a:lnSpc>
                <a:spcPct val="100000"/>
              </a:lnSpc>
              <a:spcBef>
                <a:spcPts val="0"/>
              </a:spcBef>
              <a:buNone/>
            </a:pPr>
            <a:r>
              <a:rPr lang="en-US" dirty="0"/>
              <a:t>	SMART GOALS</a:t>
            </a:r>
          </a:p>
          <a:p>
            <a:pPr marL="0" indent="0">
              <a:lnSpc>
                <a:spcPct val="100000"/>
              </a:lnSpc>
              <a:spcBef>
                <a:spcPts val="0"/>
              </a:spcBef>
              <a:buNone/>
            </a:pPr>
            <a:r>
              <a:rPr lang="en-US" dirty="0"/>
              <a:t>	Action Plan</a:t>
            </a:r>
          </a:p>
          <a:p>
            <a:pPr marL="0" indent="0">
              <a:lnSpc>
                <a:spcPct val="100000"/>
              </a:lnSpc>
              <a:spcBef>
                <a:spcPts val="0"/>
              </a:spcBef>
              <a:buNone/>
            </a:pPr>
            <a:endParaRPr lang="en-US" dirty="0"/>
          </a:p>
          <a:p>
            <a:pPr marL="0" indent="0">
              <a:lnSpc>
                <a:spcPct val="100000"/>
              </a:lnSpc>
              <a:spcBef>
                <a:spcPts val="0"/>
              </a:spcBef>
              <a:buNone/>
            </a:pPr>
            <a:r>
              <a:rPr lang="en-US" b="1" dirty="0"/>
              <a:t>Strategic Plan Alignment &amp; Update</a:t>
            </a:r>
          </a:p>
          <a:p>
            <a:pPr marL="0" indent="0">
              <a:lnSpc>
                <a:spcPct val="100000"/>
              </a:lnSpc>
              <a:spcBef>
                <a:spcPts val="0"/>
              </a:spcBef>
              <a:buNone/>
            </a:pPr>
            <a:endParaRPr lang="en-US" b="1" dirty="0"/>
          </a:p>
          <a:p>
            <a:pPr marL="0" indent="0">
              <a:lnSpc>
                <a:spcPct val="100000"/>
              </a:lnSpc>
              <a:spcBef>
                <a:spcPts val="0"/>
              </a:spcBef>
              <a:buNone/>
            </a:pPr>
            <a:r>
              <a:rPr lang="en-US" b="1" dirty="0"/>
              <a:t>School Uniform</a:t>
            </a:r>
          </a:p>
          <a:p>
            <a:pPr marL="0" indent="0">
              <a:lnSpc>
                <a:spcPct val="100000"/>
              </a:lnSpc>
              <a:spcBef>
                <a:spcPts val="0"/>
              </a:spcBef>
              <a:buNone/>
            </a:pPr>
            <a:endParaRPr lang="en-US" b="1" dirty="0"/>
          </a:p>
        </p:txBody>
      </p:sp>
      <p:sp>
        <p:nvSpPr>
          <p:cNvPr id="6" name="Slide Number Placeholder 5">
            <a:extLst>
              <a:ext uri="{FF2B5EF4-FFF2-40B4-BE49-F238E27FC236}">
                <a16:creationId xmlns:a16="http://schemas.microsoft.com/office/drawing/2014/main" id="{88AB1A36-2D6E-4392-AAA4-996FFE0320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B855D-E9CC-4FF8-AD85-6CDC7B89A0D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160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p:txBody>
          <a:bodyPr/>
          <a:lstStyle/>
          <a:p>
            <a:r>
              <a:rPr lang="en-US">
                <a:solidFill>
                  <a:srgbClr val="FFFFFF"/>
                </a:solidFill>
              </a:rPr>
              <a:t>Current</a:t>
            </a:r>
            <a:br>
              <a:rPr lang="en-US">
                <a:solidFill>
                  <a:srgbClr val="FFFFFF"/>
                </a:solidFill>
              </a:rPr>
            </a:br>
            <a:r>
              <a:rPr lang="en-US">
                <a:solidFill>
                  <a:srgbClr val="FFFFFF"/>
                </a:solidFill>
              </a:rPr>
              <a:t>Strategic Plan</a:t>
            </a:r>
            <a:endParaRPr lang="en-US"/>
          </a:p>
        </p:txBody>
      </p:sp>
      <p:sp>
        <p:nvSpPr>
          <p:cNvPr id="3" name="Text Placeholder 2">
            <a:extLst>
              <a:ext uri="{FF2B5EF4-FFF2-40B4-BE49-F238E27FC236}">
                <a16:creationId xmlns:a16="http://schemas.microsoft.com/office/drawing/2014/main" id="{9F49FB76-25BA-4481-B88D-DCB748E1662E}"/>
              </a:ext>
            </a:extLst>
          </p:cNvPr>
          <p:cNvSpPr>
            <a:spLocks noGrp="1"/>
          </p:cNvSpPr>
          <p:nvPr>
            <p:ph type="body" idx="1"/>
          </p:nvPr>
        </p:nvSpPr>
        <p:spPr/>
        <p:txBody>
          <a:bodyPr/>
          <a:lstStyle/>
          <a:p>
            <a:r>
              <a:rPr lang="en-US">
                <a:solidFill>
                  <a:srgbClr val="FFFFFF"/>
                </a:solidFill>
              </a:rPr>
              <a:t>2021-2025</a:t>
            </a:r>
          </a:p>
          <a:p>
            <a:endParaRPr lang="en-US"/>
          </a:p>
        </p:txBody>
      </p:sp>
    </p:spTree>
    <p:extLst>
      <p:ext uri="{BB962C8B-B14F-4D97-AF65-F5344CB8AC3E}">
        <p14:creationId xmlns:p14="http://schemas.microsoft.com/office/powerpoint/2010/main" val="428359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1"/>
          <p:cNvSpPr txBox="1"/>
          <p:nvPr/>
        </p:nvSpPr>
        <p:spPr>
          <a:xfrm>
            <a:off x="1524000" y="1803118"/>
            <a:ext cx="1837800" cy="5541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APS Strategic Priorities &amp; Initiatives</a:t>
            </a:r>
            <a:endParaRPr sz="200" b="1" i="1">
              <a:solidFill>
                <a:srgbClr val="151515"/>
              </a:solidFill>
              <a:latin typeface="Calibri"/>
              <a:ea typeface="Calibri"/>
              <a:cs typeface="Calibri"/>
              <a:sym typeface="Calibri"/>
            </a:endParaRPr>
          </a:p>
        </p:txBody>
      </p:sp>
      <p:sp>
        <p:nvSpPr>
          <p:cNvPr id="329" name="Google Shape;329;p11"/>
          <p:cNvSpPr/>
          <p:nvPr/>
        </p:nvSpPr>
        <p:spPr>
          <a:xfrm>
            <a:off x="6183349" y="2327269"/>
            <a:ext cx="4003500" cy="707700"/>
          </a:xfrm>
          <a:prstGeom prst="rect">
            <a:avLst/>
          </a:prstGeom>
          <a:solidFill>
            <a:srgbClr val="F2F2F2"/>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1A.</a:t>
            </a:r>
            <a:r>
              <a:rPr lang="en-US" sz="1000" dirty="0">
                <a:solidFill>
                  <a:srgbClr val="000000"/>
                </a:solidFill>
                <a:latin typeface="Calibri"/>
                <a:ea typeface="Calibri"/>
                <a:cs typeface="Calibri"/>
                <a:sym typeface="Calibri"/>
              </a:rPr>
              <a:t> </a:t>
            </a:r>
            <a:r>
              <a:rPr lang="en-US" sz="1000" dirty="0">
                <a:latin typeface="Calibri"/>
                <a:ea typeface="Calibri"/>
                <a:cs typeface="Calibri"/>
                <a:sym typeface="Calibri"/>
              </a:rPr>
              <a:t>Implementation of an intervention block to reduce gaps in learning</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1B. </a:t>
            </a:r>
            <a:r>
              <a:rPr lang="en-US" sz="1000" dirty="0">
                <a:latin typeface="Calibri"/>
                <a:ea typeface="Calibri"/>
                <a:cs typeface="Calibri"/>
                <a:sym typeface="Calibri"/>
              </a:rPr>
              <a:t>Employ a literacy block with phonics for grades k-2</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1C. </a:t>
            </a:r>
            <a:r>
              <a:rPr lang="en-US" sz="1000" dirty="0">
                <a:latin typeface="Calibri"/>
                <a:ea typeface="Calibri"/>
                <a:cs typeface="Calibri"/>
                <a:sym typeface="Calibri"/>
              </a:rPr>
              <a:t>Create PLC planning time for teachers to internalize standards and plan for instruction</a:t>
            </a:r>
            <a:endParaRPr sz="1000" b="1" u="sng" dirty="0">
              <a:solidFill>
                <a:srgbClr val="000000"/>
              </a:solidFill>
              <a:latin typeface="Calibri"/>
              <a:ea typeface="Calibri"/>
              <a:cs typeface="Calibri"/>
              <a:sym typeface="Calibri"/>
            </a:endParaRPr>
          </a:p>
        </p:txBody>
      </p:sp>
      <p:sp>
        <p:nvSpPr>
          <p:cNvPr id="330" name="Google Shape;330;p11"/>
          <p:cNvSpPr/>
          <p:nvPr/>
        </p:nvSpPr>
        <p:spPr>
          <a:xfrm>
            <a:off x="6183344" y="3616050"/>
            <a:ext cx="4003500" cy="780300"/>
          </a:xfrm>
          <a:prstGeom prst="rect">
            <a:avLst/>
          </a:prstGeom>
          <a:solidFill>
            <a:srgbClr val="DDEAF6"/>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Create an attendance team to monitor and address attendance concerns, Create a Care Team to address student needs </a:t>
            </a:r>
            <a:endParaRPr dirty="0">
              <a:solidFill>
                <a:srgbClr val="000000"/>
              </a:solidFill>
              <a:latin typeface="Arial"/>
              <a:ea typeface="Arial"/>
              <a:cs typeface="Arial"/>
              <a:sym typeface="Arial"/>
            </a:endParaRPr>
          </a:p>
          <a:p>
            <a:pPr>
              <a:spcBef>
                <a:spcPts val="600"/>
              </a:spcBef>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Utilize SLC practices and restorative justice with the Counselor to reduce suspensions</a:t>
            </a:r>
            <a:endParaRPr dirty="0">
              <a:solidFill>
                <a:srgbClr val="000000"/>
              </a:solidFill>
              <a:latin typeface="Arial"/>
              <a:ea typeface="Arial"/>
              <a:cs typeface="Arial"/>
              <a:sym typeface="Arial"/>
            </a:endParaRPr>
          </a:p>
        </p:txBody>
      </p:sp>
      <p:sp>
        <p:nvSpPr>
          <p:cNvPr id="331" name="Google Shape;331;p11"/>
          <p:cNvSpPr/>
          <p:nvPr/>
        </p:nvSpPr>
        <p:spPr>
          <a:xfrm>
            <a:off x="6183344" y="4703743"/>
            <a:ext cx="4003500" cy="708000"/>
          </a:xfrm>
          <a:prstGeom prst="rect">
            <a:avLst/>
          </a:prstGeom>
          <a:solidFill>
            <a:srgbClr val="FBE4D4"/>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Monthly IB training for staff, Professional development individualized around teacher needs in reading and math, training for phonics program (</a:t>
            </a:r>
            <a:r>
              <a:rPr lang="en-US" sz="1000" dirty="0" err="1">
                <a:latin typeface="Calibri"/>
                <a:ea typeface="Calibri"/>
                <a:cs typeface="Calibri"/>
                <a:sym typeface="Calibri"/>
              </a:rPr>
              <a:t>Fundations</a:t>
            </a:r>
            <a:r>
              <a:rPr lang="en-US" sz="1000" dirty="0">
                <a:latin typeface="Calibri"/>
                <a:ea typeface="Calibri"/>
                <a:cs typeface="Calibri"/>
                <a:sym typeface="Calibri"/>
              </a:rPr>
              <a:t>)</a:t>
            </a:r>
          </a:p>
          <a:p>
            <a:pPr>
              <a:buClr>
                <a:srgbClr val="000000"/>
              </a:buClr>
              <a:buSzPts val="1000"/>
            </a:pPr>
            <a:r>
              <a:rPr lang="en-US" sz="1000" dirty="0">
                <a:solidFill>
                  <a:srgbClr val="000000"/>
                </a:solidFill>
                <a:latin typeface="Calibri"/>
                <a:cs typeface="Calibri"/>
                <a:sym typeface="Calibri"/>
              </a:rPr>
              <a:t>Ongoing PD for SEL, restorative practices, and trauma </a:t>
            </a:r>
            <a:endParaRPr dirty="0">
              <a:solidFill>
                <a:srgbClr val="000000"/>
              </a:solidFill>
              <a:latin typeface="Arial"/>
              <a:ea typeface="Arial"/>
              <a:cs typeface="Arial"/>
              <a:sym typeface="Arial"/>
            </a:endParaRPr>
          </a:p>
          <a:p>
            <a:pPr>
              <a:spcBef>
                <a:spcPts val="600"/>
              </a:spcBef>
              <a:buClr>
                <a:schemeClr val="dk1"/>
              </a:buClr>
              <a:buSzPts val="1000"/>
            </a:pP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2" name="Google Shape;332;p11"/>
          <p:cNvSpPr/>
          <p:nvPr/>
        </p:nvSpPr>
        <p:spPr>
          <a:xfrm>
            <a:off x="6174467" y="5716832"/>
            <a:ext cx="4003500" cy="708000"/>
          </a:xfrm>
          <a:prstGeom prst="rect">
            <a:avLst/>
          </a:prstGeom>
          <a:solidFill>
            <a:srgbClr val="FFF2CC"/>
          </a:solidFill>
          <a:ln>
            <a:noFill/>
          </a:ln>
        </p:spPr>
        <p:txBody>
          <a:bodyPr spcFirstLastPara="1" wrap="square" lIns="91425" tIns="45700" rIns="91425" bIns="45700" anchor="t" anchorCtr="0">
            <a:noAutofit/>
          </a:bodyPr>
          <a:lstStyle/>
          <a:p>
            <a:pPr>
              <a:buClr>
                <a:srgbClr val="000000"/>
              </a:buClr>
              <a:buSzPts val="1000"/>
            </a:pPr>
            <a:r>
              <a:rPr lang="en-US" sz="1000" b="1" dirty="0">
                <a:solidFill>
                  <a:srgbClr val="000000"/>
                </a:solidFill>
                <a:latin typeface="Calibri"/>
                <a:ea typeface="Calibri"/>
                <a:cs typeface="Calibri"/>
                <a:sym typeface="Calibri"/>
              </a:rPr>
              <a:t>TBD: </a:t>
            </a:r>
            <a:r>
              <a:rPr lang="en-US" sz="1000" dirty="0">
                <a:latin typeface="Calibri"/>
                <a:ea typeface="Calibri"/>
                <a:cs typeface="Calibri"/>
                <a:sym typeface="Calibri"/>
              </a:rPr>
              <a:t>Conduct data meetings in PLC, with parents and students. Students will also have goal setting meetings with teachers</a:t>
            </a:r>
          </a:p>
          <a:p>
            <a:pPr>
              <a:buClr>
                <a:srgbClr val="000000"/>
              </a:buClr>
              <a:buSzPts val="1000"/>
            </a:pPr>
            <a:r>
              <a:rPr lang="en-US" sz="1000" dirty="0">
                <a:solidFill>
                  <a:srgbClr val="000000"/>
                </a:solidFill>
                <a:latin typeface="Calibri"/>
                <a:cs typeface="Calibri"/>
                <a:sym typeface="Calibri"/>
              </a:rPr>
              <a:t>--Increase Parent Liaison and Social Worker positions to full time to support the needs of students and parents</a:t>
            </a:r>
            <a:endParaRPr dirty="0">
              <a:solidFill>
                <a:srgbClr val="000000"/>
              </a:solidFill>
              <a:latin typeface="Arial"/>
              <a:ea typeface="Arial"/>
              <a:cs typeface="Arial"/>
              <a:sym typeface="Arial"/>
            </a:endParaRPr>
          </a:p>
          <a:p>
            <a:pPr>
              <a:spcBef>
                <a:spcPts val="600"/>
              </a:spcBef>
              <a:buClr>
                <a:schemeClr val="dk1"/>
              </a:buClr>
              <a:buSzPts val="1000"/>
            </a:pPr>
            <a:endParaRPr sz="1000"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33" name="Google Shape;333;p11"/>
          <p:cNvSpPr txBox="1"/>
          <p:nvPr/>
        </p:nvSpPr>
        <p:spPr>
          <a:xfrm>
            <a:off x="4450620" y="135804"/>
            <a:ext cx="2516260" cy="738633"/>
          </a:xfrm>
          <a:prstGeom prst="rect">
            <a:avLst/>
          </a:prstGeom>
          <a:noFill/>
          <a:ln>
            <a:noFill/>
          </a:ln>
        </p:spPr>
        <p:txBody>
          <a:bodyPr spcFirstLastPara="1" wrap="square" lIns="91425" tIns="91425" rIns="91425" bIns="91425" anchor="t" anchorCtr="0">
            <a:spAutoFit/>
          </a:bodyPr>
          <a:lstStyle/>
          <a:p>
            <a:pPr algn="ctr">
              <a:buClr>
                <a:srgbClr val="000000"/>
              </a:buClr>
              <a:buSzPts val="3500"/>
            </a:pPr>
            <a:r>
              <a:rPr lang="en-US" b="1" dirty="0">
                <a:solidFill>
                  <a:srgbClr val="151515"/>
                </a:solidFill>
                <a:latin typeface="Calibri"/>
                <a:ea typeface="Calibri"/>
                <a:cs typeface="Calibri"/>
                <a:sym typeface="Calibri"/>
              </a:rPr>
              <a:t>West Manor IB World School</a:t>
            </a:r>
            <a:endParaRPr sz="200" dirty="0">
              <a:solidFill>
                <a:srgbClr val="151515"/>
              </a:solidFill>
              <a:latin typeface="Calibri"/>
              <a:ea typeface="Calibri"/>
              <a:cs typeface="Calibri"/>
              <a:sym typeface="Calibri"/>
            </a:endParaRPr>
          </a:p>
        </p:txBody>
      </p:sp>
      <p:sp>
        <p:nvSpPr>
          <p:cNvPr id="334" name="Google Shape;334;p11"/>
          <p:cNvSpPr txBox="1"/>
          <p:nvPr/>
        </p:nvSpPr>
        <p:spPr>
          <a:xfrm>
            <a:off x="1577000" y="300876"/>
            <a:ext cx="1837698" cy="369302"/>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SMART Goals</a:t>
            </a:r>
            <a:endParaRPr sz="200" b="1" i="1">
              <a:solidFill>
                <a:srgbClr val="151515"/>
              </a:solidFill>
              <a:latin typeface="Calibri"/>
              <a:ea typeface="Calibri"/>
              <a:cs typeface="Calibri"/>
              <a:sym typeface="Calibri"/>
            </a:endParaRPr>
          </a:p>
        </p:txBody>
      </p:sp>
      <p:sp>
        <p:nvSpPr>
          <p:cNvPr id="335" name="Google Shape;335;p11"/>
          <p:cNvSpPr txBox="1"/>
          <p:nvPr/>
        </p:nvSpPr>
        <p:spPr>
          <a:xfrm>
            <a:off x="6096003" y="1779539"/>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Strategies</a:t>
            </a:r>
            <a:endParaRPr sz="200" b="1" i="1">
              <a:solidFill>
                <a:srgbClr val="151515"/>
              </a:solidFill>
              <a:latin typeface="Calibri"/>
              <a:ea typeface="Calibri"/>
              <a:cs typeface="Calibri"/>
              <a:sym typeface="Calibri"/>
            </a:endParaRPr>
          </a:p>
        </p:txBody>
      </p:sp>
      <p:sp>
        <p:nvSpPr>
          <p:cNvPr id="336" name="Google Shape;336;p11"/>
          <p:cNvSpPr/>
          <p:nvPr/>
        </p:nvSpPr>
        <p:spPr>
          <a:xfrm>
            <a:off x="1609624" y="767853"/>
            <a:ext cx="2418900" cy="1057704"/>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3809"/>
              </a:lnSpc>
              <a:buClr>
                <a:srgbClr val="000000"/>
              </a:buClr>
              <a:buSzPts val="1050"/>
            </a:pPr>
            <a:r>
              <a:rPr lang="en-US" sz="1200" b="1" dirty="0">
                <a:latin typeface="Arial"/>
                <a:ea typeface="Arial"/>
                <a:cs typeface="Arial"/>
                <a:sym typeface="Arial"/>
              </a:rPr>
              <a:t>Increase the </a:t>
            </a:r>
            <a:r>
              <a:rPr lang="en-US" sz="1200" b="1" dirty="0">
                <a:solidFill>
                  <a:srgbClr val="000000"/>
                </a:solidFill>
                <a:latin typeface="Arial"/>
                <a:ea typeface="Arial"/>
                <a:cs typeface="Arial"/>
                <a:sym typeface="Arial"/>
              </a:rPr>
              <a:t>% of </a:t>
            </a:r>
            <a:r>
              <a:rPr lang="en-US" sz="1200" b="1" dirty="0">
                <a:latin typeface="Arial"/>
                <a:ea typeface="Arial"/>
                <a:cs typeface="Arial"/>
                <a:sym typeface="Arial"/>
              </a:rPr>
              <a:t>grades 3-5 </a:t>
            </a:r>
            <a:r>
              <a:rPr lang="en-US" sz="1200" b="1" dirty="0">
                <a:solidFill>
                  <a:srgbClr val="000000"/>
                </a:solidFill>
                <a:latin typeface="Arial"/>
                <a:ea typeface="Arial"/>
                <a:cs typeface="Arial"/>
                <a:sym typeface="Arial"/>
              </a:rPr>
              <a:t>students </a:t>
            </a:r>
            <a:r>
              <a:rPr lang="en-US" sz="1200" b="1" dirty="0">
                <a:latin typeface="Arial"/>
                <a:ea typeface="Arial"/>
                <a:cs typeface="Arial"/>
                <a:sym typeface="Arial"/>
              </a:rPr>
              <a:t>scoring proficient or above on Milestones/ MAP  in </a:t>
            </a:r>
            <a:r>
              <a:rPr lang="en-US" sz="1200" b="1" dirty="0">
                <a:solidFill>
                  <a:srgbClr val="000000"/>
                </a:solidFill>
                <a:latin typeface="Arial"/>
                <a:ea typeface="Arial"/>
                <a:cs typeface="Arial"/>
                <a:sym typeface="Arial"/>
              </a:rPr>
              <a:t> reading by 3% </a:t>
            </a:r>
          </a:p>
        </p:txBody>
      </p:sp>
      <p:sp>
        <p:nvSpPr>
          <p:cNvPr id="337" name="Google Shape;337;p11"/>
          <p:cNvSpPr/>
          <p:nvPr/>
        </p:nvSpPr>
        <p:spPr>
          <a:xfrm>
            <a:off x="4313259" y="753034"/>
            <a:ext cx="2287097" cy="1068493"/>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23809"/>
              </a:lnSpc>
              <a:buClr>
                <a:srgbClr val="000000"/>
              </a:buClr>
              <a:buSzPts val="1050"/>
            </a:pPr>
            <a:r>
              <a:rPr lang="en-US" sz="1200" b="1" dirty="0">
                <a:latin typeface="Arial"/>
                <a:ea typeface="Arial"/>
                <a:cs typeface="Arial"/>
                <a:sym typeface="Arial"/>
              </a:rPr>
              <a:t>Increase the % of grades 3-5 students scoring proficient or above on Milestones/MAP  in math by 3%</a:t>
            </a:r>
            <a:endParaRPr lang="en-US" sz="1200" b="1" dirty="0">
              <a:solidFill>
                <a:srgbClr val="000000"/>
              </a:solidFill>
              <a:latin typeface="Arial"/>
              <a:ea typeface="Arial"/>
              <a:cs typeface="Arial"/>
              <a:sym typeface="Arial"/>
            </a:endParaRPr>
          </a:p>
        </p:txBody>
      </p:sp>
      <p:sp>
        <p:nvSpPr>
          <p:cNvPr id="338" name="Google Shape;338;p11"/>
          <p:cNvSpPr/>
          <p:nvPr/>
        </p:nvSpPr>
        <p:spPr>
          <a:xfrm>
            <a:off x="6749738" y="820801"/>
            <a:ext cx="2155622" cy="1005919"/>
          </a:xfrm>
          <a:prstGeom prst="rect">
            <a:avLst/>
          </a:prstGeom>
          <a:solidFill>
            <a:schemeClr val="lt1"/>
          </a:solidFill>
          <a:ln w="12700" cap="flat" cmpd="sng">
            <a:solidFill>
              <a:srgbClr val="A5A5A5"/>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SzPts val="1050"/>
            </a:pPr>
            <a:r>
              <a:rPr lang="en-US" sz="1200" b="1" dirty="0"/>
              <a:t>Increase the percentage of students with 10 or less absences by 3%</a:t>
            </a:r>
            <a:endParaRPr lang="en-US" dirty="0"/>
          </a:p>
        </p:txBody>
      </p:sp>
      <p:sp>
        <p:nvSpPr>
          <p:cNvPr id="339" name="Google Shape;339;p11"/>
          <p:cNvSpPr txBox="1">
            <a:spLocks noGrp="1"/>
          </p:cNvSpPr>
          <p:nvPr>
            <p:ph type="sldNum" idx="12"/>
          </p:nvPr>
        </p:nvSpPr>
        <p:spPr>
          <a:xfrm>
            <a:off x="6457951" y="6356352"/>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algn="r">
              <a:buClr>
                <a:srgbClr val="000000"/>
              </a:buClr>
              <a:buSzPts val="1200"/>
            </a:pPr>
            <a:fld id="{00000000-1234-1234-1234-123412341234}" type="slidenum">
              <a:rPr lang="en-US" smtClean="0"/>
              <a:pPr algn="r">
                <a:buClr>
                  <a:srgbClr val="000000"/>
                </a:buClr>
                <a:buSzPts val="1200"/>
              </a:pPr>
              <a:t>6</a:t>
            </a:fld>
            <a:endParaRPr sz="1000">
              <a:solidFill>
                <a:srgbClr val="000000"/>
              </a:solidFill>
              <a:latin typeface="Verdana"/>
              <a:ea typeface="Verdana"/>
              <a:cs typeface="Verdana"/>
              <a:sym typeface="Verdana"/>
            </a:endParaRPr>
          </a:p>
        </p:txBody>
      </p:sp>
      <p:sp>
        <p:nvSpPr>
          <p:cNvPr id="341" name="Google Shape;341;p11"/>
          <p:cNvSpPr txBox="1"/>
          <p:nvPr/>
        </p:nvSpPr>
        <p:spPr>
          <a:xfrm>
            <a:off x="3526923" y="1808080"/>
            <a:ext cx="1837800" cy="369300"/>
          </a:xfrm>
          <a:prstGeom prst="rect">
            <a:avLst/>
          </a:prstGeom>
          <a:noFill/>
          <a:ln>
            <a:noFill/>
          </a:ln>
        </p:spPr>
        <p:txBody>
          <a:bodyPr spcFirstLastPara="1" wrap="square" lIns="91425" tIns="91425" rIns="91425" bIns="91425" anchor="t" anchorCtr="0">
            <a:spAutoFit/>
          </a:bodyPr>
          <a:lstStyle/>
          <a:p>
            <a:pPr>
              <a:buClr>
                <a:srgbClr val="000000"/>
              </a:buClr>
              <a:buSzPts val="3500"/>
            </a:pPr>
            <a:r>
              <a:rPr lang="en-US" sz="1200" b="1" i="1">
                <a:solidFill>
                  <a:srgbClr val="151515"/>
                </a:solidFill>
                <a:latin typeface="Calibri"/>
                <a:ea typeface="Calibri"/>
                <a:cs typeface="Calibri"/>
                <a:sym typeface="Calibri"/>
              </a:rPr>
              <a:t>School Strategic Priorities</a:t>
            </a:r>
            <a:endParaRPr sz="200" b="1" i="1">
              <a:solidFill>
                <a:srgbClr val="151515"/>
              </a:solidFill>
              <a:latin typeface="Calibri"/>
              <a:ea typeface="Calibri"/>
              <a:cs typeface="Calibri"/>
              <a:sym typeface="Calibri"/>
            </a:endParaRPr>
          </a:p>
        </p:txBody>
      </p:sp>
      <p:sp>
        <p:nvSpPr>
          <p:cNvPr id="342" name="Google Shape;342;p11"/>
          <p:cNvSpPr/>
          <p:nvPr/>
        </p:nvSpPr>
        <p:spPr>
          <a:xfrm>
            <a:off x="3496461" y="2477394"/>
            <a:ext cx="2418900" cy="1092566"/>
          </a:xfrm>
          <a:prstGeom prst="rect">
            <a:avLst/>
          </a:prstGeom>
          <a:noFill/>
          <a:ln>
            <a:noFill/>
          </a:ln>
        </p:spPr>
        <p:txBody>
          <a:bodyPr spcFirstLastPara="1" wrap="square" lIns="91425" tIns="45700" rIns="91425" bIns="45700" anchor="t" anchorCtr="0">
            <a:spAutoFit/>
          </a:bodyPr>
          <a:lstStyle/>
          <a:p>
            <a:pPr>
              <a:spcBef>
                <a:spcPts val="600"/>
              </a:spcBef>
              <a:buClr>
                <a:srgbClr val="000000"/>
              </a:buClr>
              <a:buSzPts val="1000"/>
            </a:pPr>
            <a:r>
              <a:rPr lang="en-US" sz="1000" b="1" dirty="0">
                <a:latin typeface="Calibri"/>
                <a:ea typeface="Calibri"/>
                <a:cs typeface="Calibri"/>
                <a:sym typeface="Calibri"/>
              </a:rPr>
              <a:t>Increase student phonic awareness and create early readers</a:t>
            </a:r>
          </a:p>
          <a:p>
            <a:pPr marL="228600" indent="-228600">
              <a:spcBef>
                <a:spcPts val="600"/>
              </a:spcBef>
              <a:buClr>
                <a:srgbClr val="000000"/>
              </a:buClr>
              <a:buSzPts val="1000"/>
              <a:buFont typeface="Calibri"/>
              <a:buAutoNum type="arabicPeriod"/>
            </a:pPr>
            <a:r>
              <a:rPr lang="en-US" sz="1000" b="1" dirty="0">
                <a:solidFill>
                  <a:srgbClr val="000000"/>
                </a:solidFill>
                <a:latin typeface="Calibri"/>
                <a:ea typeface="Calibri"/>
                <a:cs typeface="Calibri"/>
                <a:sym typeface="Calibri"/>
              </a:rPr>
              <a:t>Increase student knowledge in numbers and operations domain</a:t>
            </a:r>
          </a:p>
          <a:p>
            <a:pPr marL="228600" indent="-228600">
              <a:spcBef>
                <a:spcPts val="600"/>
              </a:spcBef>
              <a:buClr>
                <a:srgbClr val="000000"/>
              </a:buClr>
              <a:buSzPts val="1000"/>
              <a:buFont typeface="Calibri"/>
              <a:buAutoNum type="arabicPeriod"/>
            </a:pPr>
            <a:r>
              <a:rPr lang="en-US" sz="1000" b="1" dirty="0">
                <a:latin typeface="Calibri"/>
                <a:ea typeface="Calibri"/>
                <a:cs typeface="Calibri"/>
                <a:sym typeface="Calibri"/>
              </a:rPr>
              <a:t>Increase student multiplication skills </a:t>
            </a:r>
            <a:endParaRPr sz="1000" b="1" dirty="0">
              <a:solidFill>
                <a:srgbClr val="000000"/>
              </a:solidFill>
              <a:latin typeface="Calibri"/>
              <a:ea typeface="Calibri"/>
              <a:cs typeface="Calibri"/>
              <a:sym typeface="Calibri"/>
            </a:endParaRPr>
          </a:p>
        </p:txBody>
      </p:sp>
      <p:sp>
        <p:nvSpPr>
          <p:cNvPr id="343" name="Google Shape;343;p11"/>
          <p:cNvSpPr/>
          <p:nvPr/>
        </p:nvSpPr>
        <p:spPr>
          <a:xfrm>
            <a:off x="3496398" y="3628672"/>
            <a:ext cx="2418900" cy="938678"/>
          </a:xfrm>
          <a:prstGeom prst="rect">
            <a:avLst/>
          </a:prstGeom>
          <a:noFill/>
          <a:ln>
            <a:noFill/>
          </a:ln>
        </p:spPr>
        <p:txBody>
          <a:bodyPr spcFirstLastPara="1" wrap="square" lIns="91425" tIns="45700" rIns="91425" bIns="45700" anchor="t" anchorCtr="0">
            <a:spAutoFit/>
          </a:bodyPr>
          <a:lstStyle/>
          <a:p>
            <a:pPr marL="228600" indent="-228600">
              <a:spcBef>
                <a:spcPts val="600"/>
              </a:spcBef>
              <a:buClr>
                <a:srgbClr val="000000"/>
              </a:buClr>
              <a:buSzPts val="1000"/>
              <a:buFont typeface="Calibri"/>
              <a:buAutoNum type="arabicPeriod" startAt="4"/>
            </a:pPr>
            <a:r>
              <a:rPr lang="en-US" sz="1000" b="1" dirty="0">
                <a:solidFill>
                  <a:srgbClr val="000000"/>
                </a:solidFill>
                <a:latin typeface="Calibri"/>
                <a:ea typeface="Calibri"/>
                <a:cs typeface="Calibri"/>
                <a:sym typeface="Calibri"/>
              </a:rPr>
              <a:t> Increase student attendance and decrease suspension rate </a:t>
            </a: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
        <p:nvSpPr>
          <p:cNvPr id="344" name="Google Shape;344;p11"/>
          <p:cNvSpPr/>
          <p:nvPr/>
        </p:nvSpPr>
        <p:spPr>
          <a:xfrm>
            <a:off x="3491022" y="4728544"/>
            <a:ext cx="2418900" cy="1246455"/>
          </a:xfrm>
          <a:prstGeom prst="rect">
            <a:avLst/>
          </a:prstGeom>
          <a:noFill/>
          <a:ln>
            <a:noFill/>
          </a:ln>
        </p:spPr>
        <p:txBody>
          <a:bodyPr spcFirstLastPara="1" wrap="square" lIns="91425" tIns="45700" rIns="91425" bIns="45700" anchor="t" anchorCtr="0">
            <a:spAutoFit/>
          </a:bodyPr>
          <a:lstStyle/>
          <a:p>
            <a:pPr marL="228600" indent="-228600">
              <a:buClr>
                <a:srgbClr val="000000"/>
              </a:buClr>
              <a:buSzPts val="1000"/>
              <a:buFont typeface="Calibri"/>
              <a:buAutoNum type="arabicPeriod" startAt="6"/>
            </a:pPr>
            <a:r>
              <a:rPr lang="en-US" sz="1000" b="1" dirty="0">
                <a:latin typeface="Calibri"/>
                <a:ea typeface="Calibri"/>
                <a:cs typeface="Calibri"/>
                <a:sym typeface="Calibri"/>
              </a:rPr>
              <a:t>Increasing Teacher knowledge of Standards</a:t>
            </a:r>
            <a:r>
              <a:rPr lang="en-US" sz="1000" b="1" dirty="0">
                <a:solidFill>
                  <a:srgbClr val="000000"/>
                </a:solidFill>
                <a:latin typeface="Calibri"/>
                <a:ea typeface="Calibri"/>
                <a:cs typeface="Calibri"/>
                <a:sym typeface="Calibri"/>
              </a:rPr>
              <a:t> </a:t>
            </a:r>
            <a:endParaRPr dirty="0">
              <a:solidFill>
                <a:srgbClr val="000000"/>
              </a:solidFill>
              <a:latin typeface="Arial"/>
              <a:ea typeface="Arial"/>
              <a:cs typeface="Arial"/>
              <a:sym typeface="Arial"/>
            </a:endParaRPr>
          </a:p>
          <a:p>
            <a:pPr marL="228600" indent="-228600">
              <a:spcBef>
                <a:spcPts val="600"/>
              </a:spcBef>
              <a:buClr>
                <a:srgbClr val="000000"/>
              </a:buClr>
              <a:buSzPts val="1000"/>
              <a:buFont typeface="Calibri"/>
              <a:buAutoNum type="arabicPeriod" startAt="6"/>
            </a:pPr>
            <a:r>
              <a:rPr lang="en-US" sz="1000" b="1" dirty="0">
                <a:solidFill>
                  <a:srgbClr val="000000"/>
                </a:solidFill>
                <a:latin typeface="Calibri"/>
                <a:ea typeface="Calibri"/>
                <a:cs typeface="Calibri"/>
                <a:sym typeface="Calibri"/>
              </a:rPr>
              <a:t> Increase Teacher knowledge of IB Program</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347" name="Google Shape;347;p11"/>
          <p:cNvSpPr/>
          <p:nvPr/>
        </p:nvSpPr>
        <p:spPr>
          <a:xfrm>
            <a:off x="1577000" y="2401200"/>
            <a:ext cx="1837800" cy="938700"/>
          </a:xfrm>
          <a:prstGeom prst="rect">
            <a:avLst/>
          </a:prstGeom>
          <a:solidFill>
            <a:srgbClr val="6A6A6A"/>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100"/>
            </a:pPr>
            <a:r>
              <a:rPr lang="en-US" sz="1100" b="1">
                <a:solidFill>
                  <a:schemeClr val="lt1"/>
                </a:solidFill>
                <a:latin typeface="Calibri"/>
                <a:ea typeface="Calibri"/>
                <a:cs typeface="Calibri"/>
                <a:sym typeface="Calibri"/>
              </a:rPr>
              <a:t>Fostering Academic Excellence for All</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Data</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Curriculum &amp; Instruction</a:t>
            </a:r>
            <a:endParaRPr sz="900">
              <a:solidFill>
                <a:schemeClr val="lt1"/>
              </a:solidFill>
              <a:latin typeface="Calibri"/>
              <a:ea typeface="Calibri"/>
              <a:cs typeface="Calibri"/>
              <a:sym typeface="Calibri"/>
            </a:endParaRPr>
          </a:p>
          <a:p>
            <a:pPr algn="ctr">
              <a:buClr>
                <a:schemeClr val="lt1"/>
              </a:buClr>
              <a:buSzPts val="4000"/>
            </a:pPr>
            <a:r>
              <a:rPr lang="en-US" sz="900">
                <a:solidFill>
                  <a:schemeClr val="lt1"/>
                </a:solidFill>
                <a:latin typeface="Calibri"/>
                <a:ea typeface="Calibri"/>
                <a:cs typeface="Calibri"/>
                <a:sym typeface="Calibri"/>
              </a:rPr>
              <a:t>Signature Program</a:t>
            </a:r>
            <a:endParaRPr sz="900">
              <a:solidFill>
                <a:schemeClr val="lt1"/>
              </a:solidFill>
              <a:latin typeface="Calibri"/>
              <a:ea typeface="Calibri"/>
              <a:cs typeface="Calibri"/>
              <a:sym typeface="Calibri"/>
            </a:endParaRPr>
          </a:p>
        </p:txBody>
      </p:sp>
      <p:sp>
        <p:nvSpPr>
          <p:cNvPr id="348" name="Google Shape;348;p11"/>
          <p:cNvSpPr/>
          <p:nvPr/>
        </p:nvSpPr>
        <p:spPr>
          <a:xfrm>
            <a:off x="1577000" y="3616050"/>
            <a:ext cx="1837800" cy="780300"/>
          </a:xfrm>
          <a:prstGeom prst="rect">
            <a:avLst/>
          </a:prstGeom>
          <a:solidFill>
            <a:srgbClr val="006FA9"/>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Building a Culture of Student Support</a:t>
            </a:r>
            <a:endParaRPr sz="1100" b="1">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Whole Child &amp; Intervention</a:t>
            </a:r>
            <a:endParaRPr sz="900">
              <a:solidFill>
                <a:schemeClr val="lt1"/>
              </a:solidFill>
              <a:latin typeface="Calibri"/>
              <a:ea typeface="Calibri"/>
              <a:cs typeface="Calibri"/>
              <a:sym typeface="Calibri"/>
            </a:endParaRPr>
          </a:p>
          <a:p>
            <a:pPr algn="ctr">
              <a:buClr>
                <a:srgbClr val="000000"/>
              </a:buClr>
              <a:buSzPts val="900"/>
            </a:pPr>
            <a:r>
              <a:rPr lang="en-US" sz="900">
                <a:solidFill>
                  <a:schemeClr val="lt1"/>
                </a:solidFill>
                <a:latin typeface="Calibri"/>
                <a:ea typeface="Calibri"/>
                <a:cs typeface="Calibri"/>
                <a:sym typeface="Calibri"/>
              </a:rPr>
              <a:t>Personalized Learning</a:t>
            </a:r>
            <a:endParaRPr sz="900">
              <a:solidFill>
                <a:schemeClr val="lt1"/>
              </a:solidFill>
              <a:latin typeface="Calibri"/>
              <a:ea typeface="Calibri"/>
              <a:cs typeface="Calibri"/>
              <a:sym typeface="Calibri"/>
            </a:endParaRPr>
          </a:p>
        </p:txBody>
      </p:sp>
      <p:sp>
        <p:nvSpPr>
          <p:cNvPr id="349" name="Google Shape;349;p11"/>
          <p:cNvSpPr/>
          <p:nvPr/>
        </p:nvSpPr>
        <p:spPr>
          <a:xfrm>
            <a:off x="1577013" y="4643575"/>
            <a:ext cx="1837800" cy="780300"/>
          </a:xfrm>
          <a:prstGeom prst="rect">
            <a:avLst/>
          </a:prstGeom>
          <a:solidFill>
            <a:srgbClr val="DF6A35"/>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a:solidFill>
                  <a:schemeClr val="lt1"/>
                </a:solidFill>
                <a:latin typeface="Calibri"/>
                <a:ea typeface="Calibri"/>
                <a:cs typeface="Calibri"/>
                <a:sym typeface="Calibri"/>
              </a:rPr>
              <a:t>Equipping &amp; Empowering Leaders &amp; Staff</a:t>
            </a:r>
            <a:endParaRPr sz="1200" b="1">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Strategic Staff Support</a:t>
            </a:r>
            <a:endParaRPr sz="900">
              <a:solidFill>
                <a:schemeClr val="lt1"/>
              </a:solidFill>
              <a:latin typeface="Calibri"/>
              <a:ea typeface="Calibri"/>
              <a:cs typeface="Calibri"/>
              <a:sym typeface="Calibri"/>
            </a:endParaRPr>
          </a:p>
          <a:p>
            <a:pPr marL="171446" algn="ctr">
              <a:buClr>
                <a:schemeClr val="dk1"/>
              </a:buClr>
              <a:buSzPts val="900"/>
            </a:pPr>
            <a:r>
              <a:rPr lang="en-US" sz="900">
                <a:solidFill>
                  <a:schemeClr val="lt1"/>
                </a:solidFill>
                <a:latin typeface="Calibri"/>
                <a:ea typeface="Calibri"/>
                <a:cs typeface="Calibri"/>
                <a:sym typeface="Calibri"/>
              </a:rPr>
              <a:t>Equitable Resource Allocation</a:t>
            </a:r>
            <a:endParaRPr sz="900">
              <a:solidFill>
                <a:schemeClr val="lt1"/>
              </a:solidFill>
              <a:latin typeface="Calibri"/>
              <a:ea typeface="Calibri"/>
              <a:cs typeface="Calibri"/>
              <a:sym typeface="Calibri"/>
            </a:endParaRPr>
          </a:p>
        </p:txBody>
      </p:sp>
      <p:sp>
        <p:nvSpPr>
          <p:cNvPr id="350" name="Google Shape;350;p11"/>
          <p:cNvSpPr/>
          <p:nvPr/>
        </p:nvSpPr>
        <p:spPr>
          <a:xfrm>
            <a:off x="1577013" y="5680663"/>
            <a:ext cx="1837800" cy="780300"/>
          </a:xfrm>
          <a:prstGeom prst="rect">
            <a:avLst/>
          </a:prstGeom>
          <a:solidFill>
            <a:srgbClr val="BF9000"/>
          </a:solidFill>
          <a:ln w="50800" cap="flat" cmpd="sng">
            <a:solidFill>
              <a:srgbClr val="FFFFFF"/>
            </a:solidFill>
            <a:prstDash val="solid"/>
            <a:miter lim="8000"/>
            <a:headEnd type="none" w="sm" len="sm"/>
            <a:tailEnd type="none" w="sm" len="sm"/>
          </a:ln>
        </p:spPr>
        <p:txBody>
          <a:bodyPr spcFirstLastPara="1" wrap="square" lIns="91425" tIns="91425" rIns="91425" bIns="91425" anchor="t" anchorCtr="0">
            <a:noAutofit/>
          </a:bodyPr>
          <a:lstStyle/>
          <a:p>
            <a:pPr algn="ctr">
              <a:buClr>
                <a:srgbClr val="000000"/>
              </a:buClr>
              <a:buSzPts val="1200"/>
            </a:pPr>
            <a:r>
              <a:rPr lang="en-US" sz="1200" b="1" dirty="0">
                <a:solidFill>
                  <a:schemeClr val="lt1"/>
                </a:solidFill>
                <a:latin typeface="Calibri"/>
                <a:ea typeface="Calibri"/>
                <a:cs typeface="Calibri"/>
                <a:sym typeface="Calibri"/>
              </a:rPr>
              <a:t>Creating a System of School Support</a:t>
            </a:r>
            <a:endParaRPr sz="1200" b="1" dirty="0">
              <a:solidFill>
                <a:schemeClr val="lt1"/>
              </a:solidFill>
              <a:latin typeface="Calibri"/>
              <a:ea typeface="Calibri"/>
              <a:cs typeface="Calibri"/>
              <a:sym typeface="Calibri"/>
            </a:endParaRPr>
          </a:p>
          <a:p>
            <a:pPr marL="171446" algn="ctr"/>
            <a:r>
              <a:rPr lang="en-US" sz="900">
                <a:solidFill>
                  <a:schemeClr val="lt1"/>
                </a:solidFill>
                <a:latin typeface="Calibri"/>
                <a:ea typeface="Calibri"/>
                <a:cs typeface="Calibri"/>
                <a:sym typeface="Calibri"/>
              </a:rPr>
              <a:t>Collective Action, Engagement &amp; Empowerment</a:t>
            </a:r>
            <a:endParaRPr lang="en-US" sz="900" dirty="0">
              <a:solidFill>
                <a:schemeClr val="lt1"/>
              </a:solidFill>
              <a:latin typeface="Calibri"/>
              <a:ea typeface="Calibri"/>
              <a:cs typeface="Calibri"/>
              <a:sym typeface="Calibri"/>
            </a:endParaRPr>
          </a:p>
        </p:txBody>
      </p:sp>
      <p:sp>
        <p:nvSpPr>
          <p:cNvPr id="351" name="Google Shape;351;p11"/>
          <p:cNvSpPr/>
          <p:nvPr/>
        </p:nvSpPr>
        <p:spPr>
          <a:xfrm>
            <a:off x="3506997" y="5828424"/>
            <a:ext cx="2418900" cy="1246455"/>
          </a:xfrm>
          <a:prstGeom prst="rect">
            <a:avLst/>
          </a:prstGeom>
          <a:noFill/>
          <a:ln>
            <a:noFill/>
          </a:ln>
        </p:spPr>
        <p:txBody>
          <a:bodyPr spcFirstLastPara="1" wrap="square" lIns="91425" tIns="45700" rIns="91425" bIns="45700" anchor="t" anchorCtr="0">
            <a:spAutoFit/>
          </a:bodyPr>
          <a:lstStyle/>
          <a:p>
            <a:pPr marL="228600" indent="-228600">
              <a:buClr>
                <a:srgbClr val="000000"/>
              </a:buClr>
              <a:buSzPts val="1000"/>
              <a:buFont typeface="Calibri"/>
              <a:buAutoNum type="arabicPeriod" startAt="8"/>
            </a:pPr>
            <a:r>
              <a:rPr lang="en-US" sz="1000" b="1" dirty="0">
                <a:solidFill>
                  <a:srgbClr val="000000"/>
                </a:solidFill>
                <a:latin typeface="Calibri"/>
                <a:ea typeface="Calibri"/>
                <a:cs typeface="Calibri"/>
                <a:sym typeface="Calibri"/>
              </a:rPr>
              <a:t> Improve stakeholder knowledge of school data and how to assist</a:t>
            </a:r>
            <a:endParaRPr dirty="0">
              <a:solidFill>
                <a:srgbClr val="000000"/>
              </a:solidFill>
              <a:latin typeface="Arial"/>
              <a:ea typeface="Arial"/>
              <a:cs typeface="Arial"/>
              <a:sym typeface="Arial"/>
            </a:endParaRPr>
          </a:p>
          <a:p>
            <a:pPr marL="228600" indent="-228600">
              <a:spcBef>
                <a:spcPts val="600"/>
              </a:spcBef>
              <a:buClr>
                <a:srgbClr val="000000"/>
              </a:buClr>
              <a:buSzPts val="1000"/>
              <a:buFont typeface="Calibri"/>
              <a:buAutoNum type="arabicPeriod" startAt="8"/>
            </a:pPr>
            <a:r>
              <a:rPr lang="en-US" sz="1000" b="1" dirty="0">
                <a:solidFill>
                  <a:srgbClr val="000000"/>
                </a:solidFill>
                <a:latin typeface="Calibri"/>
                <a:ea typeface="Calibri"/>
                <a:cs typeface="Calibri"/>
                <a:sym typeface="Calibri"/>
              </a:rPr>
              <a:t> Provide support to students and stakeholders in need</a:t>
            </a: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b="1" dirty="0">
              <a:solidFill>
                <a:srgbClr val="000000"/>
              </a:solidFill>
              <a:latin typeface="Calibri"/>
              <a:ea typeface="Calibri"/>
              <a:cs typeface="Calibri"/>
              <a:sym typeface="Calibri"/>
            </a:endParaRPr>
          </a:p>
          <a:p>
            <a:pPr marL="228600" indent="-165100">
              <a:spcBef>
                <a:spcPts val="600"/>
              </a:spcBef>
              <a:buClr>
                <a:srgbClr val="000000"/>
              </a:buClr>
              <a:buSzPts val="1000"/>
            </a:pPr>
            <a:endParaRPr sz="1000" dirty="0">
              <a:solidFill>
                <a:srgbClr val="000000"/>
              </a:solidFill>
              <a:latin typeface="Calibri"/>
              <a:ea typeface="Calibri"/>
              <a:cs typeface="Calibri"/>
              <a:sym typeface="Calibri"/>
            </a:endParaRPr>
          </a:p>
        </p:txBody>
      </p:sp>
      <p:sp>
        <p:nvSpPr>
          <p:cNvPr id="26" name="Google Shape;343;p11">
            <a:extLst>
              <a:ext uri="{FF2B5EF4-FFF2-40B4-BE49-F238E27FC236}">
                <a16:creationId xmlns:a16="http://schemas.microsoft.com/office/drawing/2014/main" id="{B0CD03E8-32BA-4663-9300-879DF6A5004B}"/>
              </a:ext>
            </a:extLst>
          </p:cNvPr>
          <p:cNvSpPr/>
          <p:nvPr/>
        </p:nvSpPr>
        <p:spPr>
          <a:xfrm>
            <a:off x="3491022" y="2357219"/>
            <a:ext cx="2418900" cy="1477287"/>
          </a:xfrm>
          <a:prstGeom prst="rect">
            <a:avLst/>
          </a:prstGeom>
          <a:noFill/>
          <a:ln>
            <a:noFill/>
          </a:ln>
        </p:spPr>
        <p:txBody>
          <a:bodyPr spcFirstLastPara="1" wrap="square" lIns="91425" tIns="45700" rIns="91425" bIns="45700" anchor="t" anchorCtr="0">
            <a:spAutoFit/>
          </a:bodyPr>
          <a:lstStyle/>
          <a:p>
            <a:pPr>
              <a:spcBef>
                <a:spcPts val="600"/>
              </a:spcBef>
              <a:buClr>
                <a:srgbClr val="000000"/>
              </a:buClr>
              <a:buSzPts val="1000"/>
            </a:pPr>
            <a:r>
              <a:rPr lang="en-US" sz="1000" b="1" dirty="0">
                <a:solidFill>
                  <a:srgbClr val="000000"/>
                </a:solidFill>
                <a:latin typeface="Calibri"/>
                <a:ea typeface="Calibri"/>
                <a:cs typeface="Calibri"/>
                <a:sym typeface="Calibri"/>
              </a:rPr>
              <a:t>1.</a:t>
            </a:r>
          </a:p>
          <a:p>
            <a:pPr>
              <a:spcBef>
                <a:spcPts val="600"/>
              </a:spcBef>
              <a:buClr>
                <a:srgbClr val="000000"/>
              </a:buClr>
              <a:buSzPts val="1000"/>
            </a:pPr>
            <a:endParaRPr lang="en-US" sz="1000" b="1" dirty="0">
              <a:latin typeface="Calibri"/>
              <a:ea typeface="Calibri"/>
              <a:cs typeface="Calibri"/>
              <a:sym typeface="Calibri"/>
            </a:endParaRPr>
          </a:p>
          <a:p>
            <a:pPr>
              <a:spcBef>
                <a:spcPts val="600"/>
              </a:spcBef>
              <a:buClr>
                <a:srgbClr val="000000"/>
              </a:buClr>
              <a:buSzPts val="1000"/>
            </a:pPr>
            <a:r>
              <a:rPr lang="en-US" sz="1000" b="1" dirty="0">
                <a:solidFill>
                  <a:srgbClr val="000000"/>
                </a:solidFill>
                <a:latin typeface="Calibri"/>
                <a:ea typeface="Calibri"/>
                <a:cs typeface="Calibri"/>
                <a:sym typeface="Calibri"/>
              </a:rPr>
              <a:t>3.</a:t>
            </a:r>
          </a:p>
          <a:p>
            <a:pPr>
              <a:spcBef>
                <a:spcPts val="600"/>
              </a:spcBef>
              <a:buClr>
                <a:srgbClr val="000000"/>
              </a:buClr>
              <a:buSzPts val="1000"/>
            </a:pPr>
            <a:r>
              <a:rPr lang="en-US" sz="1000" b="1" dirty="0">
                <a:solidFill>
                  <a:srgbClr val="000000"/>
                </a:solidFill>
                <a:latin typeface="Calibri"/>
                <a:ea typeface="Calibri"/>
                <a:cs typeface="Calibri"/>
                <a:sym typeface="Calibri"/>
              </a:rPr>
              <a:t> </a:t>
            </a: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b="1" dirty="0">
              <a:solidFill>
                <a:srgbClr val="000000"/>
              </a:solidFill>
              <a:latin typeface="Calibri"/>
              <a:ea typeface="Calibri"/>
              <a:cs typeface="Calibri"/>
              <a:sym typeface="Calibri"/>
            </a:endParaRPr>
          </a:p>
          <a:p>
            <a:pPr>
              <a:spcBef>
                <a:spcPts val="600"/>
              </a:spcBef>
              <a:buClr>
                <a:schemeClr val="dk1"/>
              </a:buClr>
              <a:buSzPts val="1000"/>
            </a:pPr>
            <a:endParaRPr sz="1000" dirty="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C037F-9B04-45A9-8AE6-A8517884947F}"/>
              </a:ext>
            </a:extLst>
          </p:cNvPr>
          <p:cNvSpPr>
            <a:spLocks noGrp="1"/>
          </p:cNvSpPr>
          <p:nvPr>
            <p:ph type="title"/>
          </p:nvPr>
        </p:nvSpPr>
        <p:spPr>
          <a:xfrm>
            <a:off x="3316224" y="2912364"/>
            <a:ext cx="5559552" cy="1033272"/>
          </a:xfrm>
        </p:spPr>
        <p:txBody>
          <a:bodyPr/>
          <a:lstStyle/>
          <a:p>
            <a:r>
              <a:rPr lang="en-US" dirty="0">
                <a:solidFill>
                  <a:srgbClr val="FFFFFF"/>
                </a:solidFill>
              </a:rPr>
              <a:t>Data</a:t>
            </a:r>
            <a:endParaRPr lang="en-US" dirty="0"/>
          </a:p>
        </p:txBody>
      </p:sp>
    </p:spTree>
    <p:extLst>
      <p:ext uri="{BB962C8B-B14F-4D97-AF65-F5344CB8AC3E}">
        <p14:creationId xmlns:p14="http://schemas.microsoft.com/office/powerpoint/2010/main" val="24483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B330A56-177A-76EF-39DA-E5F412881AEF}"/>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8</a:t>
            </a:fld>
            <a:endParaRPr lang="en-US">
              <a:solidFill>
                <a:prstClr val="black">
                  <a:tint val="75000"/>
                </a:prstClr>
              </a:solidFill>
            </a:endParaRPr>
          </a:p>
        </p:txBody>
      </p:sp>
      <p:sp>
        <p:nvSpPr>
          <p:cNvPr id="5" name="Title 1">
            <a:extLst>
              <a:ext uri="{FF2B5EF4-FFF2-40B4-BE49-F238E27FC236}">
                <a16:creationId xmlns:a16="http://schemas.microsoft.com/office/drawing/2014/main" id="{60BCA183-19BC-DBFA-2B40-297070BD664D}"/>
              </a:ext>
            </a:extLst>
          </p:cNvPr>
          <p:cNvSpPr txBox="1">
            <a:spLocks/>
          </p:cNvSpPr>
          <p:nvPr/>
        </p:nvSpPr>
        <p:spPr>
          <a:xfrm>
            <a:off x="343248" y="147143"/>
            <a:ext cx="8267352" cy="1325563"/>
          </a:xfrm>
          <a:prstGeom prst="rect">
            <a:avLst/>
          </a:prstGeom>
        </p:spPr>
        <p:txBody>
          <a:bodyPr vert="horz" lIns="91440" tIns="45720" rIns="91440" bIns="45720" rtlCol="0" anchor="ctr">
            <a:normAutofit/>
          </a:bodyPr>
          <a:lstStyle>
            <a:lvl1pPr algn="ctr"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pPr algn="l">
              <a:lnSpc>
                <a:spcPct val="90000"/>
              </a:lnSpc>
              <a:spcAft>
                <a:spcPts val="600"/>
              </a:spcAft>
            </a:pPr>
            <a:r>
              <a:rPr lang="en-US" b="1" kern="1200" dirty="0">
                <a:solidFill>
                  <a:schemeClr val="accent2"/>
                </a:solidFill>
                <a:latin typeface="+mj-lt"/>
                <a:ea typeface="+mj-ea"/>
                <a:cs typeface="+mj-cs"/>
              </a:rPr>
              <a:t>GA Milestones Math Results</a:t>
            </a:r>
          </a:p>
        </p:txBody>
      </p:sp>
      <p:pic>
        <p:nvPicPr>
          <p:cNvPr id="4" name="Picture 3" descr="A screenshot of a computer&#10;&#10;Description automatically generated">
            <a:extLst>
              <a:ext uri="{FF2B5EF4-FFF2-40B4-BE49-F238E27FC236}">
                <a16:creationId xmlns:a16="http://schemas.microsoft.com/office/drawing/2014/main" id="{52BC762C-3487-D0CD-FA35-BC1B839671D1}"/>
              </a:ext>
            </a:extLst>
          </p:cNvPr>
          <p:cNvPicPr>
            <a:picLocks noChangeAspect="1"/>
          </p:cNvPicPr>
          <p:nvPr/>
        </p:nvPicPr>
        <p:blipFill>
          <a:blip r:embed="rId2"/>
          <a:stretch>
            <a:fillRect/>
          </a:stretch>
        </p:blipFill>
        <p:spPr>
          <a:xfrm>
            <a:off x="647637" y="1472706"/>
            <a:ext cx="9716856" cy="5443947"/>
          </a:xfrm>
          <a:prstGeom prst="rect">
            <a:avLst/>
          </a:prstGeom>
        </p:spPr>
      </p:pic>
    </p:spTree>
    <p:extLst>
      <p:ext uri="{BB962C8B-B14F-4D97-AF65-F5344CB8AC3E}">
        <p14:creationId xmlns:p14="http://schemas.microsoft.com/office/powerpoint/2010/main" val="414721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4D0A8-2F2C-AF40-485C-D6C05F3ED861}"/>
              </a:ext>
            </a:extLst>
          </p:cNvPr>
          <p:cNvSpPr>
            <a:spLocks noGrp="1"/>
          </p:cNvSpPr>
          <p:nvPr>
            <p:ph type="title"/>
          </p:nvPr>
        </p:nvSpPr>
        <p:spPr>
          <a:xfrm>
            <a:off x="832725" y="148158"/>
            <a:ext cx="5393361" cy="1325563"/>
          </a:xfrm>
        </p:spPr>
        <p:txBody>
          <a:bodyPr vert="horz" lIns="91440" tIns="45720" rIns="91440" bIns="45720" rtlCol="0" anchor="ctr">
            <a:normAutofit/>
          </a:bodyPr>
          <a:lstStyle/>
          <a:p>
            <a:pPr algn="l"/>
            <a:r>
              <a:rPr lang="en-US" b="1" kern="1200" dirty="0">
                <a:solidFill>
                  <a:schemeClr val="tx2"/>
                </a:solidFill>
                <a:latin typeface="+mj-lt"/>
                <a:ea typeface="+mj-ea"/>
                <a:cs typeface="+mj-cs"/>
              </a:rPr>
              <a:t>GO Team Discussion:</a:t>
            </a:r>
            <a:br>
              <a:rPr lang="en-US" b="1" kern="1200" dirty="0">
                <a:solidFill>
                  <a:schemeClr val="tx2"/>
                </a:solidFill>
                <a:latin typeface="+mj-lt"/>
                <a:ea typeface="+mj-ea"/>
                <a:cs typeface="+mj-cs"/>
              </a:rPr>
            </a:br>
            <a:r>
              <a:rPr lang="en-US" b="1" kern="1200" dirty="0">
                <a:solidFill>
                  <a:schemeClr val="tx2"/>
                </a:solidFill>
                <a:latin typeface="+mj-lt"/>
                <a:ea typeface="+mj-ea"/>
                <a:cs typeface="+mj-cs"/>
              </a:rPr>
              <a:t>Data Protocol</a:t>
            </a:r>
          </a:p>
        </p:txBody>
      </p:sp>
      <p:sp>
        <p:nvSpPr>
          <p:cNvPr id="23" name="Freeform: Shape 2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9585A6FB-F62F-79F4-E009-DA0A8357F84B}"/>
              </a:ext>
            </a:extLst>
          </p:cNvPr>
          <p:cNvSpPr txBox="1"/>
          <p:nvPr/>
        </p:nvSpPr>
        <p:spPr>
          <a:xfrm>
            <a:off x="832725" y="1690688"/>
            <a:ext cx="5393361" cy="4716463"/>
          </a:xfrm>
          <a:prstGeom prst="rect">
            <a:avLst/>
          </a:prstGeom>
        </p:spPr>
        <p:txBody>
          <a:bodyPr vert="horz" lIns="91440" tIns="45720" rIns="91440" bIns="45720" rtlCol="0">
            <a:normAutofit fontScale="62500" lnSpcReduction="20000"/>
          </a:bodyPr>
          <a:lstStyle/>
          <a:p>
            <a:pPr marL="285750" indent="-228600">
              <a:lnSpc>
                <a:spcPct val="120000"/>
              </a:lnSpc>
              <a:spcAft>
                <a:spcPts val="1800"/>
              </a:spcAft>
              <a:buFont typeface="Arial" panose="020B0604020202020204" pitchFamily="34" charset="0"/>
              <a:buChar char="•"/>
            </a:pPr>
            <a:r>
              <a:rPr lang="en-US" sz="3200" dirty="0"/>
              <a:t>What do you notice?</a:t>
            </a:r>
          </a:p>
          <a:p>
            <a:pPr marL="285750" indent="-228600">
              <a:lnSpc>
                <a:spcPct val="120000"/>
              </a:lnSpc>
              <a:spcAft>
                <a:spcPts val="1800"/>
              </a:spcAft>
              <a:buFont typeface="Arial" panose="020B0604020202020204" pitchFamily="34" charset="0"/>
              <a:buChar char="•"/>
            </a:pPr>
            <a:r>
              <a:rPr lang="en-US" sz="3200" dirty="0"/>
              <a:t>What are your wonderings?</a:t>
            </a:r>
          </a:p>
          <a:p>
            <a:pPr marL="285750" indent="-228600">
              <a:lnSpc>
                <a:spcPct val="120000"/>
              </a:lnSpc>
              <a:spcAft>
                <a:spcPts val="1800"/>
              </a:spcAft>
              <a:buFont typeface="Arial" panose="020B0604020202020204" pitchFamily="34" charset="0"/>
              <a:buChar char="•"/>
            </a:pPr>
            <a:r>
              <a:rPr lang="en-US" sz="3200" dirty="0"/>
              <a:t>Based on our school’s trend data from MAP assessments and end-of-year test assessments, which student sub-groups and grade levels showed the most significant gaps or unexpected trends?</a:t>
            </a:r>
          </a:p>
          <a:p>
            <a:pPr marL="285750" indent="-228600">
              <a:lnSpc>
                <a:spcPct val="120000"/>
              </a:lnSpc>
              <a:spcAft>
                <a:spcPts val="1800"/>
              </a:spcAft>
              <a:buFont typeface="Arial" panose="020B0604020202020204" pitchFamily="34" charset="0"/>
              <a:buChar char="•"/>
            </a:pPr>
            <a:r>
              <a:rPr lang="en-US" sz="3200" dirty="0"/>
              <a:t>Based on our school’s trend data from MAP assessments, Milestones and other indicators, are there specific trends that require more focused attention?</a:t>
            </a:r>
          </a:p>
          <a:p>
            <a:pPr marL="285750" indent="-228600">
              <a:lnSpc>
                <a:spcPct val="120000"/>
              </a:lnSpc>
              <a:spcAft>
                <a:spcPts val="1800"/>
              </a:spcAft>
              <a:buFont typeface="Arial" panose="020B0604020202020204" pitchFamily="34" charset="0"/>
              <a:buChar char="•"/>
            </a:pPr>
            <a:r>
              <a:rPr lang="en-US" sz="3200" dirty="0"/>
              <a:t>What additional questions do you have?</a:t>
            </a:r>
          </a:p>
        </p:txBody>
      </p:sp>
      <p:sp>
        <p:nvSpPr>
          <p:cNvPr id="25" name="Oval 2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descr="Help">
            <a:extLst>
              <a:ext uri="{FF2B5EF4-FFF2-40B4-BE49-F238E27FC236}">
                <a16:creationId xmlns:a16="http://schemas.microsoft.com/office/drawing/2014/main" id="{5B457E29-B861-6ECC-8A79-005C8E083B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27" name="Freeform: Shape 2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136B97A2-21DB-29BD-BDA2-E4CE7A191651}"/>
              </a:ext>
            </a:extLst>
          </p:cNvPr>
          <p:cNvSpPr>
            <a:spLocks noGrp="1"/>
          </p:cNvSpPr>
          <p:nvPr>
            <p:ph type="sldNum" sz="quarter" idx="12"/>
          </p:nvPr>
        </p:nvSpPr>
        <p:spPr>
          <a:xfrm>
            <a:off x="10030244" y="6356350"/>
            <a:ext cx="1323555" cy="365125"/>
          </a:xfrm>
        </p:spPr>
        <p:txBody>
          <a:bodyPr vert="horz" lIns="91440" tIns="45720" rIns="91440" bIns="45720" rtlCol="0" anchor="ctr">
            <a:normAutofit/>
          </a:bodyPr>
          <a:lstStyle/>
          <a:p>
            <a:pPr>
              <a:spcAft>
                <a:spcPts val="600"/>
              </a:spcAft>
              <a:defRPr/>
            </a:pPr>
            <a:fld id="{D76B855D-E9CC-4FF8-AD85-6CDC7B89A0DE}" type="slidenum">
              <a:rPr lang="en-US" smtClean="0">
                <a:solidFill>
                  <a:prstClr val="black">
                    <a:tint val="75000"/>
                  </a:prstClr>
                </a:solidFill>
              </a:rPr>
              <a:pPr>
                <a:spcAft>
                  <a:spcPts val="600"/>
                </a:spcAft>
                <a:defRPr/>
              </a:pPr>
              <a:t>9</a:t>
            </a:fld>
            <a:endParaRPr lang="en-US">
              <a:solidFill>
                <a:prstClr val="black">
                  <a:tint val="75000"/>
                </a:prstClr>
              </a:solidFill>
            </a:endParaRPr>
          </a:p>
        </p:txBody>
      </p:sp>
      <p:sp>
        <p:nvSpPr>
          <p:cNvPr id="35" name="Freeform: Shape 3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991710"/>
      </p:ext>
    </p:extLst>
  </p:cSld>
  <p:clrMapOvr>
    <a:masterClrMapping/>
  </p:clrMapOvr>
</p:sld>
</file>

<file path=ppt/theme/theme1.xml><?xml version="1.0" encoding="utf-8"?>
<a:theme xmlns:a="http://schemas.openxmlformats.org/drawingml/2006/main" name="ShapesVTI">
  <a:themeElements>
    <a:clrScheme name="APS 5">
      <a:dk1>
        <a:sysClr val="windowText" lastClr="000000"/>
      </a:dk1>
      <a:lt1>
        <a:sysClr val="window" lastClr="FFFFFF"/>
      </a:lt1>
      <a:dk2>
        <a:srgbClr val="0083A9"/>
      </a:dk2>
      <a:lt2>
        <a:srgbClr val="E7E6E6"/>
      </a:lt2>
      <a:accent1>
        <a:srgbClr val="F3CF45"/>
      </a:accent1>
      <a:accent2>
        <a:srgbClr val="D47B22"/>
      </a:accent2>
      <a:accent3>
        <a:srgbClr val="A92A91"/>
      </a:accent3>
      <a:accent4>
        <a:srgbClr val="0083A9"/>
      </a:accent4>
      <a:accent5>
        <a:srgbClr val="A92A91"/>
      </a:accent5>
      <a:accent6>
        <a:srgbClr val="159839"/>
      </a:accent6>
      <a:hlink>
        <a:srgbClr val="D47B22"/>
      </a:hlink>
      <a:folHlink>
        <a:srgbClr val="159839"/>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Meeting 2 of 6 Presentation Template  -  Read-Only" id="{5A7961A7-0660-49E2-AB2E-F95D9840B332}" vid="{D0E7C968-2FA9-4CD9-BE6F-2879B711647A}"/>
    </a:ext>
  </a:extLst>
</a:theme>
</file>

<file path=ppt/theme/theme2.xml><?xml version="1.0" encoding="utf-8"?>
<a:theme xmlns:a="http://schemas.openxmlformats.org/drawingml/2006/main" name="Office Theme">
  <a:themeElements>
    <a:clrScheme name="APS Colors">
      <a:dk1>
        <a:sysClr val="windowText" lastClr="000000"/>
      </a:dk1>
      <a:lt1>
        <a:sysClr val="window" lastClr="FFFFFF"/>
      </a:lt1>
      <a:dk2>
        <a:srgbClr val="0083A9"/>
      </a:dk2>
      <a:lt2>
        <a:srgbClr val="E7E6E6"/>
      </a:lt2>
      <a:accent1>
        <a:srgbClr val="0083A9"/>
      </a:accent1>
      <a:accent2>
        <a:srgbClr val="D47B22"/>
      </a:accent2>
      <a:accent3>
        <a:srgbClr val="F3CF45"/>
      </a:accent3>
      <a:accent4>
        <a:srgbClr val="159839"/>
      </a:accent4>
      <a:accent5>
        <a:srgbClr val="595B5D"/>
      </a:accent5>
      <a:accent6>
        <a:srgbClr val="A92A91"/>
      </a:accent6>
      <a:hlink>
        <a:srgbClr val="D47B22"/>
      </a:hlink>
      <a:folHlink>
        <a:srgbClr val="F3CF45"/>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4 GO Team Meeting 2 of 6 Presentation Template  -  Read-Only" id="{5A7961A7-0660-49E2-AB2E-F95D9840B332}" vid="{D95154F7-3B45-421B-9A22-F668766B9D5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cae609-94e2-4108-915c-852935aa21ad">
      <Terms xmlns="http://schemas.microsoft.com/office/infopath/2007/PartnerControls"/>
    </lcf76f155ced4ddcb4097134ff3c332f>
    <TaxCatchAll xmlns="e136758a-e7f7-4029-9cdc-709c7a6ff021" xsi:nil="true"/>
    <SharedWithUsers xmlns="e136758a-e7f7-4029-9cdc-709c7a6ff021">
      <UserInfo>
        <DisplayName>Gipson, Chaundra</DisplayName>
        <AccountId>16</AccountId>
        <AccountType/>
      </UserInfo>
      <UserInfo>
        <DisplayName>Jacobi, Diane</DisplayName>
        <AccountId>12</AccountId>
        <AccountType/>
      </UserInfo>
      <UserInfo>
        <DisplayName>Barnett, Carolyn</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14" ma:contentTypeDescription="Create a new document." ma:contentTypeScope="" ma:versionID="2b1cb743d5c8a8170a2906ead0ece276">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d3b3d94a77b6d6b8de8b8394eb712759"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3e07957-30af-4dd9-8e9a-b62ef1071eb2}" ma:internalName="TaxCatchAll" ma:showField="CatchAllData" ma:web="e136758a-e7f7-4029-9cdc-709c7a6ff0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DEF148-1770-458F-8F5B-C3D0A278AA97}">
  <ds:schemaRefs>
    <ds:schemaRef ds:uri="d37e30bb-5f32-4411-a640-0b4044b692bf"/>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dcae609-94e2-4108-915c-852935aa21ad"/>
    <ds:schemaRef ds:uri="e136758a-e7f7-4029-9cdc-709c7a6ff021"/>
  </ds:schemaRefs>
</ds:datastoreItem>
</file>

<file path=customXml/itemProps2.xml><?xml version="1.0" encoding="utf-8"?>
<ds:datastoreItem xmlns:ds="http://schemas.openxmlformats.org/officeDocument/2006/customXml" ds:itemID="{8883EA6C-2C42-4571-86BC-152A0DD176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cae609-94e2-4108-915c-852935aa21ad"/>
    <ds:schemaRef ds:uri="e136758a-e7f7-4029-9cdc-709c7a6ff0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449C04-64B3-4403-94B7-8D2284C38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2024 GO Team Meeting 2 of 6 Presentation West Manor</Template>
  <TotalTime>38</TotalTime>
  <Words>924</Words>
  <Application>Microsoft Office PowerPoint</Application>
  <PresentationFormat>Widescreen</PresentationFormat>
  <Paragraphs>120</Paragraphs>
  <Slides>23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Arial Black</vt:lpstr>
      <vt:lpstr>Avenir Next LT Pro</vt:lpstr>
      <vt:lpstr>Calibri</vt:lpstr>
      <vt:lpstr>Sabon Next LT</vt:lpstr>
      <vt:lpstr>Tenorite</vt:lpstr>
      <vt:lpstr>Tw Cen MT</vt:lpstr>
      <vt:lpstr>Verdana</vt:lpstr>
      <vt:lpstr>ShapesVTI</vt:lpstr>
      <vt:lpstr>Office Theme</vt:lpstr>
      <vt:lpstr>GO Team  Business Meeting #2</vt:lpstr>
      <vt:lpstr>Where We Are</vt:lpstr>
      <vt:lpstr>Timeline for GO Teams</vt:lpstr>
      <vt:lpstr>Discussion Items</vt:lpstr>
      <vt:lpstr>Current Strategic Plan</vt:lpstr>
      <vt:lpstr>PowerPoint Presentation</vt:lpstr>
      <vt:lpstr>Data</vt:lpstr>
      <vt:lpstr>PowerPoint Presentation</vt:lpstr>
      <vt:lpstr>GO Team Discussion: Data Protocol</vt:lpstr>
      <vt:lpstr>Continuous Improvement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 Team Activity &amp; Discussion</vt:lpstr>
      <vt:lpstr>PowerPoint Presentation</vt:lpstr>
      <vt:lpstr>Where we’re going</vt:lpstr>
      <vt:lpstr>Principal’s Report</vt:lpstr>
      <vt:lpstr>Security Grant Update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Lawrence, Reginald</dc:creator>
  <cp:lastModifiedBy>Lawrence, Reginald</cp:lastModifiedBy>
  <cp:revision>1</cp:revision>
  <cp:lastPrinted>2023-09-28T16:30:49Z</cp:lastPrinted>
  <dcterms:created xsi:type="dcterms:W3CDTF">2024-10-02T13:27:01Z</dcterms:created>
  <dcterms:modified xsi:type="dcterms:W3CDTF">2024-10-02T14:05:19Z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